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713" r:id="rId3"/>
    <p:sldId id="257" r:id="rId4"/>
    <p:sldId id="258" r:id="rId5"/>
    <p:sldId id="259" r:id="rId6"/>
    <p:sldId id="260" r:id="rId7"/>
    <p:sldId id="702" r:id="rId8"/>
    <p:sldId id="261" r:id="rId9"/>
    <p:sldId id="703" r:id="rId10"/>
    <p:sldId id="709" r:id="rId11"/>
    <p:sldId id="401" r:id="rId12"/>
    <p:sldId id="402" r:id="rId13"/>
    <p:sldId id="262" r:id="rId14"/>
    <p:sldId id="704" r:id="rId15"/>
    <p:sldId id="263" r:id="rId16"/>
    <p:sldId id="264" r:id="rId17"/>
    <p:sldId id="715" r:id="rId18"/>
    <p:sldId id="710" r:id="rId19"/>
    <p:sldId id="265" r:id="rId20"/>
    <p:sldId id="266" r:id="rId21"/>
    <p:sldId id="267" r:id="rId22"/>
    <p:sldId id="717" r:id="rId23"/>
    <p:sldId id="268" r:id="rId24"/>
    <p:sldId id="269" r:id="rId25"/>
    <p:sldId id="270" r:id="rId26"/>
    <p:sldId id="946" r:id="rId27"/>
    <p:sldId id="271" r:id="rId28"/>
    <p:sldId id="272" r:id="rId29"/>
    <p:sldId id="723" r:id="rId30"/>
    <p:sldId id="724" r:id="rId31"/>
    <p:sldId id="711" r:id="rId32"/>
    <p:sldId id="273" r:id="rId33"/>
    <p:sldId id="720" r:id="rId34"/>
    <p:sldId id="274" r:id="rId35"/>
    <p:sldId id="275" r:id="rId36"/>
    <p:sldId id="721" r:id="rId37"/>
    <p:sldId id="712" r:id="rId38"/>
    <p:sldId id="276" r:id="rId39"/>
    <p:sldId id="653" r:id="rId40"/>
    <p:sldId id="705" r:id="rId41"/>
    <p:sldId id="655" r:id="rId42"/>
    <p:sldId id="658" r:id="rId43"/>
    <p:sldId id="706" r:id="rId44"/>
    <p:sldId id="707" r:id="rId45"/>
    <p:sldId id="287" r:id="rId46"/>
    <p:sldId id="726" r:id="rId47"/>
    <p:sldId id="286" r:id="rId48"/>
    <p:sldId id="725" r:id="rId49"/>
    <p:sldId id="288" r:id="rId50"/>
    <p:sldId id="656" r:id="rId51"/>
    <p:sldId id="662" r:id="rId52"/>
    <p:sldId id="663" r:id="rId53"/>
    <p:sldId id="727" r:id="rId54"/>
    <p:sldId id="708" r:id="rId55"/>
    <p:sldId id="691" r:id="rId56"/>
    <p:sldId id="298" r:id="rId57"/>
    <p:sldId id="299" r:id="rId58"/>
    <p:sldId id="300" r:id="rId59"/>
    <p:sldId id="664" r:id="rId60"/>
    <p:sldId id="694" r:id="rId61"/>
  </p:sldIdLst>
  <p:sldSz cx="9144000" cy="6858000" type="screen4x3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6399" autoAdjust="0"/>
  </p:normalViewPr>
  <p:slideViewPr>
    <p:cSldViewPr snapToGrid="0">
      <p:cViewPr varScale="1">
        <p:scale>
          <a:sx n="90" d="100"/>
          <a:sy n="90" d="100"/>
        </p:scale>
        <p:origin x="1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BA386-D258-439D-9ED7-B9FC9AD58011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E4283-BCEA-46DE-92C2-801014F314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cmu.edu/~ryantibs/convexopt-F18/lectures/kkt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</a:t>
            </a:r>
            <a:r>
              <a:rPr lang="en-US" altLang="zh-CN" dirty="0"/>
              <a:t>KKT</a:t>
            </a:r>
            <a:r>
              <a:rPr lang="zh-CN" altLang="en-US" dirty="0"/>
              <a:t>条件的一部分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先猜有解，利用</a:t>
            </a:r>
            <a:r>
              <a:rPr lang="en-US" altLang="zh-CN" dirty="0"/>
              <a:t>KKT</a:t>
            </a:r>
            <a:r>
              <a:rPr lang="zh-CN" altLang="en-US" dirty="0"/>
              <a:t>条件，再验证是不是真的解。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比互补松弛性多了一个“导数</a:t>
            </a:r>
            <a:r>
              <a:rPr lang="en-US" altLang="zh-CN" dirty="0"/>
              <a:t>=0</a:t>
            </a:r>
            <a:r>
              <a:rPr lang="zh-CN" altLang="en-US" dirty="0"/>
              <a:t>”条件。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d*=p*</a:t>
            </a:r>
            <a:r>
              <a:rPr lang="en-US" altLang="zh-CN" dirty="0">
                <a:sym typeface="Wingdings" panose="05000000000000000000" pitchFamily="2" charset="2"/>
              </a:rPr>
              <a:t>KKT</a:t>
            </a:r>
            <a:r>
              <a:rPr lang="zh-CN" altLang="en-US" dirty="0">
                <a:sym typeface="Wingdings" panose="05000000000000000000" pitchFamily="2" charset="2"/>
              </a:rPr>
              <a:t>条件成立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在线性判别分析，流行学习的</a:t>
            </a:r>
            <a:r>
              <a:rPr lang="en-US" altLang="zh-CN" dirty="0"/>
              <a:t>Laplace</a:t>
            </a:r>
            <a:r>
              <a:rPr lang="zh-CN" altLang="en-US" dirty="0"/>
              <a:t>映射，隐马尔科夫过程，</a:t>
            </a:r>
            <a:r>
              <a:rPr lang="en-US" altLang="zh-CN" dirty="0"/>
              <a:t>SVM</a:t>
            </a:r>
            <a:r>
              <a:rPr lang="zh-CN" altLang="en-US" dirty="0"/>
              <a:t>都有应用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MML</a:t>
            </a:r>
            <a:r>
              <a:rPr lang="zh-CN" altLang="en-US" dirty="0"/>
              <a:t>书的第</a:t>
            </a:r>
            <a:r>
              <a:rPr lang="en-US" altLang="zh-CN" dirty="0"/>
              <a:t>10</a:t>
            </a:r>
            <a:r>
              <a:rPr lang="zh-CN" altLang="en-US" dirty="0"/>
              <a:t>章降维，</a:t>
            </a:r>
            <a:r>
              <a:rPr lang="en-US" altLang="zh-CN" dirty="0"/>
              <a:t>11</a:t>
            </a:r>
            <a:r>
              <a:rPr lang="zh-CN" altLang="en-US" dirty="0"/>
              <a:t>章密度估计都有用到。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KKT</a:t>
            </a:r>
            <a:r>
              <a:rPr lang="zh-CN" altLang="en-US" dirty="0"/>
              <a:t>不会实际上帮我们求解，但会帮我们理解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一些优化问题也可以不用</a:t>
            </a:r>
            <a:r>
              <a:rPr lang="en-US" altLang="zh-CN" dirty="0"/>
              <a:t>KKT</a:t>
            </a:r>
            <a:r>
              <a:rPr lang="zh-CN" altLang="en-US" dirty="0"/>
              <a:t>方法，用一些图像，分析也可以得出一些结论，但是</a:t>
            </a:r>
            <a:r>
              <a:rPr lang="en-US" altLang="zh-CN" dirty="0"/>
              <a:t>KKT</a:t>
            </a:r>
            <a:r>
              <a:rPr lang="zh-CN" altLang="en-US" dirty="0"/>
              <a:t>可以快速的帮我们提炼出一些规律，而且避免了高维图像的分析。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凸</a:t>
            </a:r>
            <a:r>
              <a:rPr lang="en-US" altLang="zh-CN" dirty="0"/>
              <a:t>+</a:t>
            </a:r>
            <a:r>
              <a:rPr lang="zh-CN" altLang="en-US" dirty="0"/>
              <a:t>假设</a:t>
            </a:r>
            <a:r>
              <a:rPr lang="en-US" altLang="zh-CN" dirty="0"/>
              <a:t> -》</a:t>
            </a:r>
            <a:r>
              <a:rPr lang="zh-CN" altLang="en-US" dirty="0"/>
              <a:t>强对偶</a:t>
            </a:r>
            <a:endParaRPr lang="en-US" altLang="zh-CN" dirty="0"/>
          </a:p>
          <a:p>
            <a:r>
              <a:rPr lang="zh-CN" altLang="en-US" dirty="0"/>
              <a:t>强对偶</a:t>
            </a:r>
            <a:r>
              <a:rPr lang="en-US" altLang="zh-CN" dirty="0"/>
              <a:t> -》KKT</a:t>
            </a:r>
          </a:p>
          <a:p>
            <a:r>
              <a:rPr lang="zh-CN" altLang="en-US" dirty="0"/>
              <a:t>凸</a:t>
            </a:r>
            <a:r>
              <a:rPr lang="en-US" altLang="zh-CN" dirty="0"/>
              <a:t>+KKT -》</a:t>
            </a:r>
            <a:r>
              <a:rPr lang="zh-CN" altLang="en-US"/>
              <a:t>强对偶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其对偶问题为</a:t>
                </a:r>
                <a:endParaRPr lang="en-US" altLang="zh-CN" sz="1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12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0" dirty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sty m:val="p"/>
                      </m:rPr>
                      <a:rPr lang="en-US" altLang="zh-CN" sz="1200" b="0" i="0" dirty="0" smtClean="0">
                        <a:latin typeface="Cambria Math" panose="02040503050406030204" pitchFamily="18" charset="0"/>
                      </a:rPr>
                      <m:t>imize</m:t>
                    </m:r>
                    <m:r>
                      <a:rPr lang="en-US" altLang="zh-CN" sz="1200" b="0" i="0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1200" dirty="0"/>
              </a:p>
              <a:p>
                <a:r>
                  <a:rPr lang="en-US" altLang="zh-CN" sz="1200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1200" b="0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800" kern="100">
                    <a:effectLst/>
                    <a:latin typeface="等线" panose="02010600030101010101" charset="-122"/>
                    <a:ea typeface="等线" panose="02010600030101010101" charset="-122"/>
                    <a:cs typeface="Times New Roman" panose="02020603050405020304" pitchFamily="18" charset="0"/>
                  </a:rPr>
                  <a:t>作业</a:t>
                </a:r>
                <a:r>
                  <a:rPr lang="zh-CN" altLang="zh-CN" sz="1800" kern="100">
                    <a:effectLst/>
                    <a:latin typeface="等线" panose="02010600030101010101" charset="-122"/>
                    <a:ea typeface="等线" panose="02010600030101010101" charset="-122"/>
                    <a:cs typeface="Times New Roman" panose="02020603050405020304" pitchFamily="18" charset="0"/>
                  </a:rPr>
                  <a:t>：正态分布是满足期望和方差约束的熵最大分布。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r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参见第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213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页以及第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220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页。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Water filling</a:t>
            </a:r>
            <a:r>
              <a:rPr lang="zh-CN" altLang="en-US" dirty="0"/>
              <a:t>参考：</a:t>
            </a:r>
            <a:r>
              <a:rPr lang="en-US" altLang="zh-CN" dirty="0">
                <a:hlinkClick r:id="rId3"/>
              </a:rPr>
              <a:t>https://www.stat.cmu.edu/~ryantibs/convexopt-F18/lectures/kkt.pdf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MML</a:t>
            </a:r>
            <a:r>
              <a:rPr lang="zh-CN" altLang="en-US" dirty="0"/>
              <a:t>书的</a:t>
            </a:r>
            <a:r>
              <a:rPr lang="en-US" altLang="zh-CN" dirty="0"/>
              <a:t>12</a:t>
            </a:r>
            <a:r>
              <a:rPr lang="zh-CN" altLang="en-US" dirty="0"/>
              <a:t>章分类方法中也能用到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椭圆的交集？</a:t>
                </a:r>
              </a:p>
              <a:p>
                <a:r>
                  <a:rPr lang="zh-CN" altLang="en-US" dirty="0"/>
                  <a:t>半平面</a:t>
                </a:r>
                <a:r>
                  <a:rPr lang="en-US" altLang="zh-CN" dirty="0"/>
                  <a:t> , </a:t>
                </a:r>
                <a:r>
                  <a:rPr lang="zh-CN" altLang="en-US" dirty="0"/>
                  <a:t>平面，椭圆的交集。</a:t>
                </a:r>
              </a:p>
              <a:p>
                <a:r>
                  <a:rPr lang="zh-CN" altLang="en-US" dirty="0"/>
                  <a:t>矩阵</a:t>
                </a:r>
                <a:r>
                  <a:rPr lang="en-US" altLang="zh-CN" dirty="0"/>
                  <a:t>&gt;0</a:t>
                </a:r>
                <a:r>
                  <a:rPr lang="zh-CN" altLang="en-US" dirty="0"/>
                  <a:t>，</a:t>
                </a:r>
              </a:p>
              <a:p>
                <a:r>
                  <a:rPr lang="en-US" altLang="zh-CN" dirty="0" err="1"/>
                  <a:t>S+n</a:t>
                </a:r>
                <a:r>
                  <a:rPr lang="zh-CN" altLang="en-US" dirty="0"/>
                  <a:t>是啥</a:t>
                </a:r>
                <a:endParaRPr lang="en-US" altLang="zh-CN" dirty="0"/>
              </a:p>
              <a:p>
                <a:r>
                  <a:rPr lang="zh-CN" altLang="en-US" dirty="0"/>
                  <a:t>时间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3.5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其中一个是变量个数，一个是约束条件个数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非凸二次规划（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不是正定矩阵，那么复杂度是</a:t>
                </a:r>
                <a:r>
                  <a:rPr lang="en-US" altLang="zh-CN" dirty="0"/>
                  <a:t>NP-hard</a:t>
                </a:r>
                <a:r>
                  <a:rPr lang="zh-CN" altLang="en-US" dirty="0"/>
                  <a:t>。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椭圆的交集？</a:t>
                </a:r>
              </a:p>
              <a:p>
                <a:r>
                  <a:rPr lang="zh-CN" altLang="en-US" dirty="0"/>
                  <a:t>半平面</a:t>
                </a:r>
                <a:r>
                  <a:rPr lang="en-US" altLang="zh-CN" dirty="0"/>
                  <a:t> , </a:t>
                </a:r>
                <a:r>
                  <a:rPr lang="zh-CN" altLang="en-US" dirty="0"/>
                  <a:t>平面，椭圆的交集。</a:t>
                </a:r>
              </a:p>
              <a:p>
                <a:r>
                  <a:rPr lang="zh-CN" altLang="en-US" dirty="0"/>
                  <a:t>矩阵</a:t>
                </a:r>
                <a:r>
                  <a:rPr lang="en-US" altLang="zh-CN" dirty="0"/>
                  <a:t>&gt;0</a:t>
                </a:r>
                <a:r>
                  <a:rPr lang="zh-CN" altLang="en-US" dirty="0"/>
                  <a:t>，</a:t>
                </a:r>
              </a:p>
              <a:p>
                <a:r>
                  <a:rPr lang="en-US" altLang="zh-CN" dirty="0" err="1"/>
                  <a:t>S+n</a:t>
                </a:r>
                <a:r>
                  <a:rPr lang="zh-CN" altLang="en-US" dirty="0"/>
                  <a:t>是啥</a:t>
                </a:r>
                <a:endParaRPr lang="en-US" altLang="zh-CN" dirty="0"/>
              </a:p>
              <a:p>
                <a:r>
                  <a:rPr lang="zh-CN" altLang="en-US" dirty="0"/>
                  <a:t>时间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𝑂((𝑛+𝑚)^3.5 ),</a:t>
                </a:r>
                <a:r>
                  <a:rPr lang="zh-CN" altLang="en-US" dirty="0"/>
                  <a:t>其中一个是变量个数，一个是约束条件个数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非凸二次规划（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𝑃_0)</a:t>
                </a:r>
                <a:r>
                  <a:rPr lang="zh-CN" altLang="en-US" dirty="0"/>
                  <a:t>不是正定矩阵，那么复杂度是</a:t>
                </a:r>
                <a:r>
                  <a:rPr lang="en-US" altLang="zh-CN" dirty="0"/>
                  <a:t>NP-hard</a:t>
                </a:r>
                <a:r>
                  <a:rPr lang="zh-CN" altLang="en-US" dirty="0"/>
                  <a:t>。</a:t>
                </a:r>
              </a:p>
              <a:p>
                <a:endParaRPr lang="en-US" altLang="zh-CN" dirty="0"/>
              </a:p>
            </p:txBody>
          </p:sp>
        </mc:Fallback>
      </mc:AlternateContent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驻点是</a:t>
            </a:r>
            <a:r>
              <a:rPr lang="en-US" altLang="zh-CN" dirty="0"/>
              <a:t> </a:t>
            </a:r>
            <a:r>
              <a:rPr lang="zh-CN" altLang="en-US" dirty="0"/>
              <a:t>导数等于</a:t>
            </a:r>
            <a:r>
              <a:rPr lang="en-US" altLang="zh-CN" dirty="0"/>
              <a:t>0</a:t>
            </a:r>
            <a:r>
              <a:rPr lang="zh-CN" altLang="en-US" dirty="0"/>
              <a:t>的点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dirty="0"/>
                  <a:t>是凹函数，所以</a:t>
                </a:r>
                <a:r>
                  <a:rPr lang="en-US" altLang="zh-CN" dirty="0"/>
                  <a:t>g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&gt;−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dirty="0"/>
                  <a:t>区域是凸集。</a:t>
                </a:r>
                <a:endParaRPr lang="en-US" altLang="zh-CN" dirty="0"/>
              </a:p>
              <a:p>
                <a:r>
                  <a:rPr lang="zh-CN" altLang="en-US" dirty="0"/>
                  <a:t>定义这样的</a:t>
                </a:r>
                <a:r>
                  <a:rPr lang="en-US" altLang="zh-CN" dirty="0"/>
                  <a:t>lambda, \nu</a:t>
                </a:r>
                <a:r>
                  <a:rPr lang="zh-CN" altLang="en-US" dirty="0"/>
                  <a:t>为可行域，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是不是一般性的，毫无影响。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（学习率）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递减步骤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(Diminishing step):</a:t>
                </a:r>
                <a:b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→0, ∑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还有一些黄金分割法。</a:t>
            </a:r>
          </a:p>
          <a:p>
            <a:r>
              <a:rPr lang="zh-CN" altLang="en-US" dirty="0"/>
              <a:t>回溯直线搜索适合那些计算目标函数和梯度的成本较低的问题，比如凸优化、数值优化中的小规模问题。</a:t>
            </a:r>
          </a:p>
          <a:p>
            <a:r>
              <a:rPr lang="zh-CN" altLang="en-US" dirty="0"/>
              <a:t>后面介绍的</a:t>
            </a:r>
            <a:r>
              <a:rPr lang="en-US" altLang="zh-CN" dirty="0"/>
              <a:t>Adam</a:t>
            </a:r>
            <a:r>
              <a:rPr lang="zh-CN" altLang="en-US" dirty="0"/>
              <a:t>这些方法追求的是效率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最开始是</a:t>
            </a:r>
            <a:r>
              <a:rPr lang="en-US" altLang="zh-CN" dirty="0"/>
              <a:t>newton</a:t>
            </a:r>
            <a:r>
              <a:rPr lang="zh-CN" altLang="en-US" dirty="0"/>
              <a:t>要求方程的根，为此设计的。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拟牛顿法不直接计算 Hessian 矩阵，而是通过构造一个近似矩阵来代替 ，从而减少计算复杂度。</a:t>
            </a:r>
          </a:p>
          <a:p>
            <a:r>
              <a:rPr lang="zh-CN" altLang="en-US"/>
              <a:t>比如</a:t>
            </a:r>
            <a:r>
              <a:rPr lang="en-US" altLang="zh-CN"/>
              <a:t>Hessian</a:t>
            </a:r>
            <a:r>
              <a:rPr lang="zh-CN" altLang="en-US"/>
              <a:t>用最近两次的梯度差做近似。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牛顿法在高阶函数搞不定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前面一阶、二阶都是基础方法。</a:t>
            </a:r>
            <a:endParaRPr lang="en-US" altLang="zh-CN" dirty="0"/>
          </a:p>
          <a:p>
            <a:r>
              <a:rPr lang="zh-CN" altLang="en-US" dirty="0"/>
              <a:t>二阶导数</a:t>
            </a:r>
            <a:endParaRPr lang="en-US" altLang="zh-CN" dirty="0"/>
          </a:p>
          <a:p>
            <a:r>
              <a:rPr lang="zh-CN" altLang="en-US" dirty="0"/>
              <a:t>不同方向的曲率，二阶导，条件数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也叫</a:t>
            </a:r>
            <a:r>
              <a:rPr lang="en-US" altLang="zh-CN" dirty="0"/>
              <a:t>heavy ball</a:t>
            </a:r>
            <a:r>
              <a:rPr lang="en-US" altLang="zh-CN" baseline="0" dirty="0"/>
              <a:t> method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在凸场景下，一般的</a:t>
                </a:r>
                <a:r>
                  <a:rPr lang="en-US" altLang="zh-CN" dirty="0"/>
                  <a:t>GD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1/k</a:t>
                </a:r>
                <a:r>
                  <a:rPr lang="zh-CN" altLang="en-US" dirty="0"/>
                  <a:t>，而</a:t>
                </a:r>
                <a:r>
                  <a:rPr lang="en-US" altLang="zh-CN" dirty="0"/>
                  <a:t>AGD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1/k^2</a:t>
                </a:r>
              </a:p>
              <a:p>
                <a:r>
                  <a:rPr lang="zh-CN" altLang="en-US" dirty="0"/>
                  <a:t>利用了二阶信息，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+(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^2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x_1, x_2</a:t>
            </a:r>
            <a:r>
              <a:rPr lang="zh-CN" altLang="en-US" dirty="0"/>
              <a:t>两个约束条件也要添加 </a:t>
            </a:r>
            <a:r>
              <a:rPr lang="en-US" altLang="zh-CN" dirty="0"/>
              <a:t>\lambda_2, \lambda_3</a:t>
            </a:r>
            <a:r>
              <a:rPr lang="zh-CN" altLang="en-US" dirty="0"/>
              <a:t>，这两个变量会出现在 </a:t>
            </a:r>
            <a:r>
              <a:rPr lang="en-US" altLang="zh-CN" dirty="0"/>
              <a:t>5\lambda_1+3+\lambda_2=0</a:t>
            </a:r>
            <a:r>
              <a:rPr lang="zh-CN" altLang="en-US" dirty="0"/>
              <a:t>上，再利用</a:t>
            </a:r>
            <a:r>
              <a:rPr lang="en-US" altLang="zh-CN" dirty="0"/>
              <a:t>\lambda_2\</a:t>
            </a:r>
            <a:r>
              <a:rPr lang="en-US" altLang="zh-CN" dirty="0" err="1"/>
              <a:t>ge</a:t>
            </a:r>
            <a:r>
              <a:rPr lang="en-US" altLang="zh-CN" dirty="0"/>
              <a:t> 0</a:t>
            </a:r>
            <a:r>
              <a:rPr lang="zh-CN" altLang="en-US" dirty="0"/>
              <a:t>，从而变成</a:t>
            </a:r>
            <a:r>
              <a:rPr lang="en-US" altLang="zh-CN" dirty="0"/>
              <a:t>5 \lambda_1\le -3</a:t>
            </a:r>
          </a:p>
          <a:p>
            <a:r>
              <a:rPr lang="zh-CN" altLang="en-US" dirty="0"/>
              <a:t>如果直接套用线性规划的对偶形式，仿佛这些对偶变量没出现一样，其实是出现，然后又消失了。</a:t>
            </a:r>
            <a:endParaRPr lang="en-US" altLang="zh-CN" dirty="0"/>
          </a:p>
          <a:p>
            <a:r>
              <a:rPr lang="zh-CN" altLang="en-US" dirty="0"/>
              <a:t>验证两个问题的最优解。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839F3-314B-95DC-C69B-CDED160B7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A59DD5-2400-FC5E-9668-E177D722A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B4A806D4-0DC6-CD8B-2316-EAF94C7CEFB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在凸场景下，一般的</a:t>
                </a:r>
                <a:r>
                  <a:rPr lang="en-US" altLang="zh-CN" dirty="0"/>
                  <a:t>GD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1/k</a:t>
                </a:r>
                <a:r>
                  <a:rPr lang="zh-CN" altLang="en-US" dirty="0"/>
                  <a:t>，而</a:t>
                </a:r>
                <a:r>
                  <a:rPr lang="en-US" altLang="zh-CN" dirty="0"/>
                  <a:t>AGD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1/k^2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CF49B5-DB37-DDAD-E9B3-89602F63C0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36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一个方向不要过度优化，之前优化得多，之后就少优化一些。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Refer to :https://deeplearning.cs.cmu.edu/F20/document/recitation/recitation3.1.pdf </a:t>
            </a:r>
          </a:p>
          <a:p>
            <a:r>
              <a:rPr lang="en-US" altLang="zh-CN" dirty="0"/>
              <a:t>RMSProp</a:t>
            </a:r>
            <a:r>
              <a:rPr lang="zh-CN" altLang="en-US" dirty="0"/>
              <a:t>，学习速率下降多，后面学的太慢。</a:t>
            </a:r>
          </a:p>
          <a:p>
            <a:r>
              <a:rPr lang="en-US" altLang="zh-CN" dirty="0"/>
              <a:t>Adam</a:t>
            </a:r>
            <a:r>
              <a:rPr lang="zh-CN" altLang="en-US" dirty="0"/>
              <a:t>，利用了动量，所以学习仍然快一些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黑色和蓝色没有</a:t>
            </a:r>
            <a:r>
              <a:rPr lang="en-US" altLang="zh-CN" dirty="0"/>
              <a:t>momentum</a:t>
            </a:r>
            <a:r>
              <a:rPr lang="zh-CN" altLang="en-US" dirty="0"/>
              <a:t>，而且后期更新太小。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P*=d*=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dirty="0"/>
                  <a:t>  算强对偶性成立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/>
                  <a:t>P*=d*=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dirty="0"/>
                  <a:t>  也算强对偶性成立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Slater</a:t>
            </a:r>
            <a:r>
              <a:rPr lang="zh-CN" altLang="en-US" dirty="0"/>
              <a:t>条件，且凸问题</a:t>
            </a:r>
            <a:r>
              <a:rPr lang="en-US" altLang="zh-CN" dirty="0"/>
              <a:t>----》</a:t>
            </a:r>
            <a:r>
              <a:rPr lang="zh-CN" altLang="en-US" dirty="0"/>
              <a:t>强对偶性成立，即</a:t>
            </a:r>
            <a:r>
              <a:rPr lang="en-US" altLang="zh-CN" dirty="0"/>
              <a:t>d*=p*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92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 </a:t>
            </a:r>
            <a:r>
              <a:rPr lang="en-US" altLang="zh-CN" dirty="0"/>
              <a:t>C </a:t>
            </a:r>
            <a:r>
              <a:rPr lang="zh-CN" altLang="en-US" dirty="0"/>
              <a:t>是 </a:t>
            </a:r>
            <a:r>
              <a:rPr lang="en-US" altLang="zh-CN"/>
              <a:t>R2 </a:t>
            </a:r>
            <a:r>
              <a:rPr lang="zh-CN" altLang="en-US" dirty="0"/>
              <a:t>中的一个矩形（一个二维区域），则其相对内部与内部是相同的。</a:t>
            </a:r>
            <a:endParaRPr lang="en-US" altLang="zh-CN" dirty="0"/>
          </a:p>
          <a:p>
            <a:r>
              <a:rPr lang="zh-CN" altLang="en-US" dirty="0"/>
              <a:t>如果 </a:t>
            </a:r>
            <a:r>
              <a:rPr lang="en-US" altLang="zh-CN" dirty="0"/>
              <a:t>C </a:t>
            </a:r>
            <a:r>
              <a:rPr lang="zh-CN" altLang="en-US" dirty="0"/>
              <a:t>是 </a:t>
            </a:r>
            <a:r>
              <a:rPr lang="en-US" altLang="zh-CN" dirty="0"/>
              <a:t>R3 </a:t>
            </a:r>
            <a:r>
              <a:rPr lang="zh-CN" altLang="en-US" dirty="0"/>
              <a:t>中的一条线段（一个一维对象），其相对内部是线段去掉两端点的部分，而内部为空。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第一个等式说明最优对偶间隙为零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第二个等式是对偶函数的定义。第三个不等式是根据 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Lagrange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函数关于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求下确界小于等于其在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处的值得来。</a:t>
                </a:r>
                <a:endParaRPr lang="zh-CN" altLang="en-US" sz="2400"/>
              </a:p>
              <a:p>
                <a:endParaRPr lang="zh-CN" altLang="en-US" sz="2400"/>
              </a:p>
            </p:txBody>
          </p:sp>
        </mc:Choice>
        <mc:Fallback xmlns=""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BE10-2C05-4C6F-9F2E-F94A1F3FE976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93860-3F8C-4E92-9450-4BB117EEBDB9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A282-3BD7-4814-8CFC-A11F2260A4DA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5253-68FC-48A9-994B-E71602BEC944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A232A-C3DF-487E-8F4C-347E2AC920A1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E057-5931-4F1D-9EBC-D2A5BD3D5836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B3D8-176C-4621-B622-F44912249F56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39B3-2ED7-42EC-857C-4A7170A83140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DCFE6-E023-451A-93F1-084FAD8ED26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874B3-16E5-4B56-B98B-A31D745DFD90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55D4-DE6C-4528-B4BD-0C92670B3E97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A7956-EBEF-448F-8197-0F835ED4D83C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人工智能的数学基础</a:t>
            </a:r>
            <a:r>
              <a:rPr lang="en-US" altLang="zh-CN" sz="5400" dirty="0"/>
              <a:t>》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王子贺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A1188D-431E-9BFE-CF67-F14CB1C4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4196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14351" y="1690689"/>
                <a:ext cx="8220074" cy="4795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800" dirty="0">
                    <a:latin typeface="Cambria Math" panose="02040503050406030204" pitchFamily="18" charset="0"/>
                  </a:rPr>
                  <a:t>Primal: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dirty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latin typeface="Cambria Math" panose="02040503050406030204" pitchFamily="18" charset="0"/>
                        </a:rPr>
                        <m:t>inimize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=−7</m:t>
                    </m:r>
                  </m:oMath>
                </a14:m>
                <a:endParaRPr lang="en-US" altLang="zh-CN" sz="2800" b="0" dirty="0"/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                 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≤0,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≤0</m:t>
                      </m:r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？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Dual: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dirty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</a:rPr>
                        <m:t>axi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latin typeface="Cambria Math" panose="02040503050406030204" pitchFamily="18" charset="0"/>
                        </a:rPr>
                        <m:t>mize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7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≤−3</m:t>
                    </m:r>
                  </m:oMath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             6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≤−4</m:t>
                      </m:r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8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" y="1690689"/>
                <a:ext cx="8220074" cy="4795223"/>
              </a:xfrm>
              <a:prstGeom prst="rect">
                <a:avLst/>
              </a:prstGeom>
              <a:blipFill rotWithShape="1">
                <a:blip r:embed="rId3"/>
                <a:stretch>
                  <a:fillRect t="-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7AD981-FFE6-5601-5FC5-C253435C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最优值的下界（回忆）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431" y="1286762"/>
            <a:ext cx="4456525" cy="35814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23875" y="4919345"/>
                <a:ext cx="7991475" cy="1644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dirty="0"/>
                  <a:t>对偶可行点给出的下界。实线表示目标函数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，虚线表示约束函数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。可行集是区间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[-0.46,0.46]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，如图中两条垂直点线所示。最优点和最优值分别为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=−0.46,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=1.54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（在图中用圆点表示）。点线表示一系列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=0.1,...,1.0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。每个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函数都有一个极小值，均小于原问题最优目标值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，这是因为在可行集上（假设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）有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4919345"/>
                <a:ext cx="7991475" cy="1644650"/>
              </a:xfrm>
              <a:prstGeom prst="rect">
                <a:avLst/>
              </a:prstGeom>
              <a:blipFill rotWithShape="1">
                <a:blip r:embed="rId4"/>
                <a:stretch>
                  <a:fillRect r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最优值的下界（回忆）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289" y="1825625"/>
            <a:ext cx="4600754" cy="356000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06120" y="5520055"/>
                <a:ext cx="8067675" cy="10629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sz="2000"/>
                  <a:t>上图</a:t>
                </a:r>
                <a:r>
                  <a:rPr lang="zh-CN" altLang="en-US" sz="2000"/>
                  <a:t>中的问题的对偶函数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000"/>
                  <a:t>。函数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pitchFamily="18" charset="0"/>
                    <a:cs typeface="Cambria Math" panose="02040503050406030204" pitchFamily="18" charset="0"/>
                  </a:rPr>
                  <a:t>都不是凸函数，但是对偶函数是凹函数。水平虚线是原问题的最优函数值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/>
                  <a:t>  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0" y="5520055"/>
                <a:ext cx="8067675" cy="10629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683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强对偶性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8650" y="1704975"/>
                <a:ext cx="8105775" cy="3352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如果等式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成立，即最优对偶间隙为零，那么强对偶性成立。这说明从对偶函数得到的最好下界是紧的。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对于一般情况，强对偶性不成立。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04975"/>
                <a:ext cx="8105775" cy="3352264"/>
              </a:xfrm>
              <a:prstGeom prst="rect">
                <a:avLst/>
              </a:prstGeom>
              <a:blipFill rotWithShape="1">
                <a:blip r:embed="rId3"/>
                <a:stretch>
                  <a:fillRect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AFD832-F169-29E5-421A-B6A1C232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683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强对偶性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28650" y="1704975"/>
                <a:ext cx="810577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如果原问题是凸问题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，即可以表述为如下形式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b="0" dirty="0"/>
                  <a:t>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>
                    <a:latin typeface="Cambria Math" panose="020405030504060302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800" b="0" dirty="0"/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其中，函数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是凸函数，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强对偶性通常（但不总是）成立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在凸问题的前提下，有很多研究成果给出了强对偶性成立的条件。这些条件称为约束准则。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04975"/>
                <a:ext cx="8105775" cy="4401205"/>
              </a:xfrm>
              <a:prstGeom prst="rect">
                <a:avLst/>
              </a:prstGeom>
              <a:blipFill>
                <a:blip r:embed="rId2"/>
                <a:stretch>
                  <a:fillRect l="-1504" t="-1524" r="-376" b="-2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22F77A-27B4-88AE-7D91-0F07E7E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96974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强对偶性（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Slater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条件）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52450" y="1451589"/>
                <a:ext cx="8248650" cy="4961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zh-CN" sz="2400" dirty="0">
                    <a:solidFill>
                      <a:srgbClr val="00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―个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简单的约束准则</a:t>
                </a:r>
                <a:r>
                  <a:rPr lang="zh-CN" altLang="zh-CN" sz="2400" dirty="0">
                    <a:solidFill>
                      <a:srgbClr val="00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是</a:t>
                </a:r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Slater</a:t>
                </a:r>
                <a:r>
                  <a:rPr lang="zh-CN" altLang="zh-CN" sz="2400" dirty="0">
                    <a:solidFill>
                      <a:srgbClr val="00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条件</a:t>
                </a:r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:</a:t>
                </a:r>
                <a:r>
                  <a:rPr lang="zh-CN" altLang="zh-CN" sz="2400" dirty="0">
                    <a:solidFill>
                      <a:srgbClr val="00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存在一点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∈</m:t>
                    </m:r>
                    <m:r>
                      <a:rPr lang="en-US" altLang="zh-CN" sz="24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𝐫𝐞𝐥𝐢𝐧𝐭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 </m:t>
                    </m:r>
                    <m:r>
                      <a:rPr lang="zh-CN" alt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𝒟</m:t>
                    </m:r>
                  </m:oMath>
                </a14:m>
                <a:r>
                  <a:rPr lang="zh-CN" altLang="zh-CN" sz="2400" dirty="0">
                    <a:solidFill>
                      <a:srgbClr val="000000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使得下式成立</a:t>
                </a:r>
                <a:endParaRPr lang="en-US" altLang="zh-CN" sz="2400" dirty="0">
                  <a:solidFill>
                    <a:srgbClr val="000000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MingLiU" panose="02020509000000000000" pitchFamily="49" charset="-12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MingLiU" panose="02020509000000000000" pitchFamily="49" charset="-12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MingLiU" panose="02020509000000000000" pitchFamily="49" charset="-12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MingLiU" panose="02020509000000000000" pitchFamily="49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MingLiU" panose="02020509000000000000" pitchFamily="49" charset="-12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MingLiU" panose="02020509000000000000" pitchFamily="49" charset="-12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  <a:cs typeface="MingLiU" panose="02020509000000000000" pitchFamily="49" charset="-120"/>
                        </a:rPr>
                        <m:t>&lt;0,      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  <a:cs typeface="MingLiU" panose="02020509000000000000" pitchFamily="49" charset="-120"/>
                        </a:rPr>
                        <m:t>𝑖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  <a:cs typeface="MingLiU" panose="02020509000000000000" pitchFamily="49" charset="-120"/>
                        </a:rPr>
                        <m:t>=1,…,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  <a:cs typeface="MingLiU" panose="02020509000000000000" pitchFamily="49" charset="-120"/>
                        </a:rPr>
                        <m:t>𝑚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  <a:cs typeface="MingLiU" panose="02020509000000000000" pitchFamily="49" charset="-120"/>
                        </a:rPr>
                        <m:t>,  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  <a:cs typeface="MingLiU" panose="02020509000000000000" pitchFamily="49" charset="-120"/>
                        </a:rPr>
                        <m:t>𝐴𝑥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  <a:cs typeface="MingLiU" panose="02020509000000000000" pitchFamily="49" charset="-120"/>
                        </a:rPr>
                        <m:t>=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  <a:cs typeface="MingLiU" panose="02020509000000000000" pitchFamily="49" charset="-120"/>
                        </a:rPr>
                        <m:t>𝑏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  <a:cs typeface="MingLiU" panose="02020509000000000000" pitchFamily="49" charset="-120"/>
                        </a:rPr>
                        <m:t>.</m:t>
                      </m:r>
                    </m:oMath>
                  </m:oMathPara>
                </a14:m>
                <a:endParaRPr lang="en-US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MingLiU" panose="02020509000000000000" pitchFamily="49" charset="-12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Slater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定理说明，当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Slater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条件成立（且原问题是凸问题）时，强对偶成立。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MingLiU" panose="02020509000000000000" pitchFamily="49" charset="-12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当不等式约束函数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,…</m:t>
                    </m:r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是仿射的，则若下列弱化的条件成立，强对偶性成立。该条件为存在一点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∈</m:t>
                    </m:r>
                    <m:r>
                      <a:rPr lang="en-US" altLang="zh-CN" sz="2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𝐫𝐞𝐥𝐢𝐧𝐭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 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𝒟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使得</a:t>
                </a:r>
                <a:endParaRPr lang="en-US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MingLiU" panose="02020509000000000000" pitchFamily="49" charset="-12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0" dirty="0">
                    <a:effectLst/>
                    <a:ea typeface="黑体" panose="02010609060101010101" pitchFamily="49" charset="-122"/>
                    <a:cs typeface="MingLiU" panose="02020509000000000000" pitchFamily="49" charset="-120"/>
                  </a:rPr>
                  <a:t>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≤0,   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𝑖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=1,…,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𝑘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,</m:t>
                    </m:r>
                  </m:oMath>
                </a14:m>
                <a:endParaRPr lang="en-US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MingLiU" panose="02020509000000000000" pitchFamily="49" charset="-12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0" dirty="0">
                    <a:effectLst/>
                    <a:ea typeface="黑体" panose="02010609060101010101" pitchFamily="49" charset="-122"/>
                    <a:cs typeface="MingLiU" panose="02020509000000000000" pitchFamily="49" charset="-120"/>
                  </a:rPr>
                  <a:t>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MingLiU" panose="02020509000000000000" pitchFamily="49" charset="-120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&lt;0,   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𝑖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=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𝑘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+1,…,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𝑚</m:t>
                    </m:r>
                  </m:oMath>
                </a14:m>
                <a:endParaRPr lang="en-US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MingLiU" panose="02020509000000000000" pitchFamily="49" charset="-12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0" dirty="0">
                    <a:effectLst/>
                    <a:ea typeface="黑体" panose="02010609060101010101" pitchFamily="49" charset="-122"/>
                    <a:cs typeface="MingLiU" panose="02020509000000000000" pitchFamily="49" charset="-120"/>
                  </a:rPr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𝐴𝑥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=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MingLiU" panose="02020509000000000000" pitchFamily="49" charset="-120"/>
                      </a:rPr>
                      <m:t>𝑏</m:t>
                    </m:r>
                  </m:oMath>
                </a14:m>
                <a:endParaRPr lang="en-US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MingLiU" panose="02020509000000000000" pitchFamily="49" charset="-12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MingLiU" panose="02020509000000000000" pitchFamily="49" charset="-120"/>
                  </a:rPr>
                  <a:t>换言之，仿射不等式不需要严格成立。</a:t>
                </a:r>
                <a:endParaRPr lang="zh-CN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MingLiU" panose="02020509000000000000" pitchFamily="49" charset="-12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451589"/>
                <a:ext cx="8248650" cy="4961890"/>
              </a:xfrm>
              <a:prstGeom prst="rect">
                <a:avLst/>
              </a:prstGeom>
              <a:blipFill>
                <a:blip r:embed="rId3"/>
                <a:stretch>
                  <a:fillRect l="-1183" t="-1229" b="-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57068-9C48-D824-BCA1-A67D59D3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22554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𝐫𝐞𝐥𝐢𝐧𝐭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严谨的定义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225549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49" y="1857375"/>
                <a:ext cx="8105775" cy="3952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我们称由集合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中的点的所有仿射组合组成的集合为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的仿射包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记为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𝐚𝐟𝐟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=1}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我们定义集合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的相对内部为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𝐚𝐟𝐟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的内部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记为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𝐫𝐞𝐥𝐢𝐧𝐭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m:t>r</m:t>
                      </m:r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𝐞𝐥𝐢𝐧𝐭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𝐶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={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∈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𝐶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|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𝐵</m:t>
                      </m:r>
                      <m:d>
                        <m:d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nary>
                        <m:naryPr>
                          <m:chr m:val="⋂"/>
                          <m:subHide m:val="on"/>
                          <m:supHide m:val="on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𝐚𝐟𝐟</m:t>
                          </m:r>
                          <m:r>
                            <a:rPr lang="en-US" altLang="zh-CN" sz="2400" b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⊆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</m:e>
                      </m:nary>
                      <m:r>
                        <a:rPr lang="zh-CN" altLang="en-US" sz="2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对于某些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&gt;0}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{</m:t>
                    </m:r>
                    <m:d>
                      <m:dPr>
                        <m:begChr m:val=""/>
                        <m:endChr m:val="|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}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即半径为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中心为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并由范数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∙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‖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定义的球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这里的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‖∙‖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可以是任意范数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并且所有范数定义了相同的相对内部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" y="1857375"/>
                <a:ext cx="8105775" cy="3952240"/>
              </a:xfrm>
              <a:prstGeom prst="rect">
                <a:avLst/>
              </a:prstGeom>
              <a:blipFill rotWithShape="1">
                <a:blip r:embed="rId4"/>
                <a:stretch>
                  <a:fillRect l="-8" r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1DBDB7-94E0-F460-DF28-3EF6613C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最优性条件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708614-E8C6-553A-AE53-98610C02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4196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互补松弛性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14351" y="1407514"/>
                <a:ext cx="8220074" cy="4935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Primal: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m:rPr>
                          <m:sty m:val="p"/>
                        </m:rPr>
                        <a:rPr lang="en-US" altLang="zh-CN" sz="2400" dirty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inimize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+7=0  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=−2/3</m:t>
                    </m:r>
                  </m:oMath>
                </a14:m>
                <a:endParaRPr lang="en-US" altLang="zh-CN" sz="2400" b="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                                                 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≤0</m:t>
                    </m:r>
                  </m:oMath>
                </a14:m>
                <a:r>
                  <a:rPr lang="en-US" altLang="zh-CN" sz="2400" dirty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i="1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≤0</m:t>
                    </m:r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b="0" dirty="0">
                    <a:ea typeface="黑体" panose="02010609060101010101" pitchFamily="49" charset="-122"/>
                  </a:rPr>
                  <a:t>最优解：</a:t>
                </a:r>
                <a:r>
                  <a:rPr lang="en-US" altLang="zh-CN" sz="2400" b="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=−7/6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Dual: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axi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mize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7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         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≤−3</m:t>
                    </m:r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0" dirty="0"/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6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≤−4                   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7/6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最优解：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=−2/3,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=1/3,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" y="1407514"/>
                <a:ext cx="8220074" cy="4935903"/>
              </a:xfrm>
              <a:prstGeom prst="rect">
                <a:avLst/>
              </a:prstGeom>
              <a:blipFill rotWithShape="1">
                <a:blip r:embed="rId3"/>
                <a:stretch>
                  <a:fillRect t="-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AED52B-9C4C-1AA6-F633-5F5A8A03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30298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互补松弛性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09576" y="1606549"/>
                <a:ext cx="8410574" cy="488632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设原问题和对偶问题的最优值都可以达到且相等。令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是原问题的最优解，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𝜐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是对偶问题的最优解，这表明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000" b="0" dirty="0">
                    <a:ea typeface="黑体" panose="02010609060101010101" pitchFamily="49" charset="-122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b="0" dirty="0">
                    <a:ea typeface="黑体" panose="02010609060101010101" pitchFamily="49" charset="-122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inf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b="0" dirty="0">
                    <a:ea typeface="黑体" panose="02010609060101010101" pitchFamily="49" charset="-122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b="0" dirty="0">
                    <a:ea typeface="黑体" panose="02010609060101010101" pitchFamily="49" charset="-122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最后一个不等式的成立是因为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)≤0,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，以及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)=0,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。因此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在上面的式子链中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两个不等式取等号。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576" y="1606549"/>
                <a:ext cx="8410574" cy="4886323"/>
              </a:xfrm>
              <a:blipFill rotWithShape="1">
                <a:blip r:embed="rId3"/>
                <a:stretch>
                  <a:fillRect t="-13" r="-158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60C8B-7498-B27B-2648-38CC8F1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对偶问题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729F58-6BAF-D364-1456-BFE0DC4F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28438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互补松弛性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14325" y="1649730"/>
                <a:ext cx="8286750" cy="46050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𝑔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800" dirty="0">
                    <a:ea typeface="黑体" panose="02010609060101010101" pitchFamily="49" charset="-122"/>
                    <a:sym typeface="+mn-ea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inf</m:t>
                            </m:r>
                          </m:e>
                          <m:li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naryPr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naryPr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800" dirty="0">
                    <a:ea typeface="黑体" panose="02010609060101010101" pitchFamily="49" charset="-122"/>
                    <a:sym typeface="+mn-ea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800" dirty="0">
                    <a:ea typeface="黑体" panose="02010609060101010101" pitchFamily="49" charset="-122"/>
                    <a:sym typeface="+mn-ea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由于第三个不等式变为等式，我们知道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𝐿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zh-CN" altLang="en-US" sz="28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求导时在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处取得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只是其中一个最小点。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1649730"/>
                <a:ext cx="8286750" cy="4605020"/>
              </a:xfrm>
              <a:prstGeom prst="rect">
                <a:avLst/>
              </a:prstGeom>
              <a:blipFill>
                <a:blip r:embed="rId2"/>
                <a:stretch>
                  <a:fillRect l="-1545" r="-3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67BA35-99FB-1E1F-3420-FFF2317F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6362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互补松弛性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8650" y="1743075"/>
                <a:ext cx="7962900" cy="40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另外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事实上，求和项的每一项都非正，因此有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=0,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上述条件称为互补松弛性。我们可以将互补松弛条件写成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43075"/>
                <a:ext cx="7962900" cy="4069960"/>
              </a:xfrm>
              <a:prstGeom prst="rect">
                <a:avLst/>
              </a:prstGeom>
              <a:blipFill rotWithShape="1">
                <a:blip r:embed="rId2"/>
                <a:stretch>
                  <a:fillRect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E2086A-6DCE-23D9-5943-8C250830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4196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互补松弛性（验证）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14351" y="1407514"/>
                <a:ext cx="8220074" cy="574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Primal: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m:rPr>
                          <m:sty m:val="p"/>
                        </m:rPr>
                        <a:rPr lang="en-US" altLang="zh-CN" sz="2400" dirty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inimize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+7=0  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=−2/3</m:t>
                    </m:r>
                  </m:oMath>
                </a14:m>
                <a:endParaRPr lang="en-US" altLang="zh-CN" sz="2400" b="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                                                 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≤0</m:t>
                    </m:r>
                  </m:oMath>
                </a14:m>
                <a:r>
                  <a:rPr lang="en-US" altLang="zh-CN" sz="2400" dirty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i="1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≤0</m:t>
                    </m:r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b="0" dirty="0">
                    <a:ea typeface="黑体" panose="02010609060101010101" pitchFamily="49" charset="-122"/>
                  </a:rPr>
                  <a:t>最优解：</a:t>
                </a:r>
                <a:r>
                  <a:rPr lang="en-US" altLang="zh-CN" sz="2400" b="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=−7/6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Dual: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axi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mize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7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         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≤−3</m:t>
                    </m:r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0" dirty="0"/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6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≤−4                   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7/6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最优解：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=−2/3,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=1/3,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&gt;0→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&lt;0→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" y="1407514"/>
                <a:ext cx="8220074" cy="5748433"/>
              </a:xfrm>
              <a:prstGeom prst="rect">
                <a:avLst/>
              </a:prstGeom>
              <a:blipFill rotWithShape="1">
                <a:blip r:embed="rId3"/>
                <a:stretch>
                  <a:fillRect t="-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28905F-B25A-8FBC-0561-A35EA33A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20774"/>
          </a:xfrm>
        </p:spPr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KKT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条件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14338" y="1666875"/>
                <a:ext cx="8224838" cy="3914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现在假设函数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可微，但是并不假设这些函数是凸函数。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分别是原问题和对偶问题的某对最优解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假设对偶间隙为零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。因为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求极小在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处取得最小值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因此函数在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处的导数必须为零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即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)</m:t>
                          </m:r>
                        </m:e>
                      </m:nary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8" y="1666875"/>
                <a:ext cx="8224838" cy="3914140"/>
              </a:xfrm>
              <a:prstGeom prst="rect">
                <a:avLst/>
              </a:prstGeom>
              <a:blipFill>
                <a:blip r:embed="rId3"/>
                <a:stretch>
                  <a:fillRect l="-1557" t="-2022" r="-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52E529-D4D1-E8B5-7EA1-67F1288C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4573"/>
          </a:xfrm>
        </p:spPr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KKT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条件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66700" y="1724025"/>
                <a:ext cx="8477250" cy="359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因此，我们有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b="0" dirty="0"/>
                  <a:t>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≤0,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b="0" dirty="0"/>
                  <a:t>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=0,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b="0" dirty="0"/>
                  <a:t>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≥0,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b="0" dirty="0"/>
                  <a:t>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=0,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)+</m:t>
                    </m:r>
                    <m:nary>
                      <m:naryPr>
                        <m:chr m:val="∑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sz="2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</m:nary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上式合称为</a:t>
                </a:r>
                <a:r>
                  <a:rPr lang="en-US" altLang="zh-CN" sz="2800" b="1" dirty="0" err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Karush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-Kuhn-Tucker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(KKT)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条件。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1724025"/>
                <a:ext cx="8477250" cy="3590855"/>
              </a:xfrm>
              <a:prstGeom prst="rect">
                <a:avLst/>
              </a:prstGeom>
              <a:blipFill>
                <a:blip r:embed="rId3"/>
                <a:stretch>
                  <a:fillRect l="-1511" t="-1868" b="-3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DE7E44-3F2D-8289-35A8-B3A02B49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01724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凸问题的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KKT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条件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28650" y="1676400"/>
                <a:ext cx="8086724" cy="4093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当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原问题是凸问题时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满足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KKT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条件的点也是原、对偶最优解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。换言之，如果函数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是凸函数，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是仿射函数，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是任意满足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KKT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条件的点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≤0,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b="0" dirty="0"/>
                  <a:t>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≥0, 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dirty="0"/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 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)+</m:t>
                    </m:r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nary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</m:nary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那么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分别是原问题和对偶问题的最优解，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8086724" cy="4093044"/>
              </a:xfrm>
              <a:prstGeom prst="rect">
                <a:avLst/>
              </a:prstGeom>
              <a:blipFill>
                <a:blip r:embed="rId3"/>
                <a:stretch>
                  <a:fillRect l="-1507" t="-1490" r="-75" b="-2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B86CB5-38AD-DDDE-BF40-91697CE8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46EA4-A2DA-0790-5DA3-F66D44BC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88B14-1E3A-5721-11A7-EACE90EBF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凸</a:t>
            </a:r>
            <a:r>
              <a:rPr lang="en-US" altLang="zh-CN" dirty="0"/>
              <a:t>+slater</a:t>
            </a:r>
            <a:r>
              <a:rPr lang="zh-CN" altLang="en-US" dirty="0"/>
              <a:t>假设</a:t>
            </a:r>
            <a:r>
              <a:rPr lang="en-US" altLang="zh-CN" dirty="0"/>
              <a:t> -》</a:t>
            </a:r>
            <a:r>
              <a:rPr lang="zh-CN" altLang="en-US" dirty="0"/>
              <a:t>强对偶</a:t>
            </a:r>
            <a:endParaRPr lang="en-US" altLang="zh-CN" dirty="0"/>
          </a:p>
          <a:p>
            <a:r>
              <a:rPr lang="zh-CN" altLang="en-US" dirty="0"/>
              <a:t>强对偶</a:t>
            </a:r>
            <a:r>
              <a:rPr lang="en-US" altLang="zh-CN" dirty="0"/>
              <a:t> -》KKT</a:t>
            </a:r>
          </a:p>
          <a:p>
            <a:r>
              <a:rPr lang="zh-CN" altLang="en-US" dirty="0"/>
              <a:t>凸</a:t>
            </a:r>
            <a:r>
              <a:rPr lang="en-US" altLang="zh-CN" dirty="0"/>
              <a:t>+KKT -》</a:t>
            </a:r>
            <a:r>
              <a:rPr lang="zh-CN" altLang="en-US" dirty="0"/>
              <a:t>强对偶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KKT</a:t>
            </a:r>
            <a:r>
              <a:rPr lang="zh-CN" altLang="en-US" dirty="0">
                <a:solidFill>
                  <a:srgbClr val="FF0000"/>
                </a:solidFill>
              </a:rPr>
              <a:t>条件怎么用</a:t>
            </a:r>
            <a:r>
              <a:rPr lang="zh-CN" altLang="en-US" dirty="0"/>
              <a:t>？通常考虑的是凸问题，</a:t>
            </a:r>
            <a:r>
              <a:rPr lang="zh-CN" altLang="en-US" dirty="0">
                <a:solidFill>
                  <a:srgbClr val="FF0000"/>
                </a:solidFill>
              </a:rPr>
              <a:t>发现解的结构，比如</a:t>
            </a:r>
            <a:r>
              <a:rPr lang="en-US" altLang="zh-CN" dirty="0"/>
              <a:t>Water-filling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7F6AD-A165-9CA3-E6BB-BA1F7DE1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683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熵的最大化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62000" y="1718126"/>
                <a:ext cx="7753350" cy="3971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考虑熵的最大化问题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/>
                  <a:t>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inimize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/>
              </a:p>
              <a:p>
                <a:r>
                  <a:rPr lang="en-US" altLang="zh-CN" sz="2800" b="0" dirty="0"/>
                  <a:t>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800" dirty="0"/>
              </a:p>
              <a:p>
                <a:r>
                  <a:rPr lang="en-US" altLang="zh-CN" sz="2800" b="0" dirty="0"/>
                  <a:t>                                                </a:t>
                </a:r>
                <a:endParaRPr lang="en-US" altLang="zh-CN" sz="2800" dirty="0"/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其中定义域为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假设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Slater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条件的弱化形式成立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即存在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因此强对偶性成立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存在一个对偶最优解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718126"/>
                <a:ext cx="7753350" cy="3971728"/>
              </a:xfrm>
              <a:prstGeom prst="rect">
                <a:avLst/>
              </a:prstGeom>
              <a:blipFill rotWithShape="1">
                <a:blip r:embed="rId3"/>
                <a:stretch>
                  <a:fillRect t="-11" b="-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0EBB47-675C-7CB7-1174-422CDC2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478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71475" y="1619167"/>
                <a:ext cx="8401050" cy="3969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设对偶问题已经解出。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处的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Lagrange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函数为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它在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上严格凸且有下界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因此有一个唯一解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sz="2400" i="1" dirty="0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分量全部相等。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结合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，得出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=…=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是原问题可行解，则其必是原问题的最优解。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" y="1619167"/>
                <a:ext cx="8401050" cy="3969163"/>
              </a:xfrm>
              <a:prstGeom prst="rect">
                <a:avLst/>
              </a:prstGeom>
              <a:blipFill rotWithShape="1">
                <a:blip r:embed="rId3"/>
                <a:stretch>
                  <a:fillRect t="-1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199950-88AE-111C-B442-E7ABD4F9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12258" y="1277257"/>
                <a:ext cx="7719484" cy="506692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考虑下述问题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limLow>
                              <m:limLow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lim>
                            </m:limLow>
                          </m:e>
                          <m:e/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nor/>
                              </m:rPr>
                              <a:rPr lang="en-US" altLang="zh-CN" sz="2400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subject</m:t>
                            </m:r>
                            <m:r>
                              <m:rPr>
                                <m:nor/>
                              </m:rPr>
                              <a:rPr lang="en-US" altLang="zh-CN" sz="2400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to</m:t>
                            </m:r>
                          </m:e>
                          <m:e/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≥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 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信息论：将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log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视为第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个信道的通信速率。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KKT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条件：</a:t>
                </a:r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/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,…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,…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≥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≥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消除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/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,…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58" y="1277257"/>
                <a:ext cx="7719484" cy="5066928"/>
              </a:xfrm>
              <a:blipFill rotWithShape="1">
                <a:blip r:embed="rId3"/>
                <a:stretch>
                  <a:fillRect l="-5" t="-5" r="3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478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例（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water-filling)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DDA0B-88DC-A2F5-AB1C-F94AD23B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11249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8650" y="1476375"/>
                <a:ext cx="8029575" cy="4521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对于任意一组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，对偶函数给出了优化问题的最优值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的一个下界。因此，我们可以得到和参数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相关的一个下界。一个自然的问题是：从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对偶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函数能够得到的最好下界是什么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?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可以将这个问题表述为优化问题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Maximize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4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0" dirty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上述问题称为原始问题的对偶问题。原始问题被称为原问题。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76375"/>
                <a:ext cx="8029575" cy="4521835"/>
              </a:xfrm>
              <a:prstGeom prst="rect">
                <a:avLst/>
              </a:prstGeom>
              <a:blipFill rotWithShape="1">
                <a:blip r:embed="rId2"/>
                <a:stretch>
                  <a:fillRect r="-2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4CAF0-126E-D1BA-AA51-417C0BE6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185" y="4256354"/>
            <a:ext cx="5050815" cy="2601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936625"/>
                <a:ext cx="836295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直接论证平稳性和互补松弛性意味着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>
                                    <a:effectLst/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 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>
                                    <a:effectLst/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 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仍然需要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是可行的，即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，这可得到</a:t>
                </a:r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</m:nary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{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}=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这是单变量方程，在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中呈分段线性，不难求解。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这个约简问题被称为</a:t>
                </a:r>
                <a:r>
                  <a:rPr lang="en-US" altLang="zh-CN" sz="24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water-filling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936625"/>
                <a:ext cx="8362950" cy="4351338"/>
              </a:xfrm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4294AD-E23B-8E53-4FB9-92B7A92C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经典凸优化问题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669E9A-73E0-35B2-DC1C-998CD98F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0174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经典凸优化问题（线性规划）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71487" y="1843385"/>
                <a:ext cx="8201025" cy="3653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当目标函数和约束函数都是仿射时,问题称作线性规划(LP)。一般的线性规划具有以下形式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inimize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𝐺𝑥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800" b="0" dirty="0"/>
                  <a:t>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。当然，线性规划是凸优化问题。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" y="1843385"/>
                <a:ext cx="8201025" cy="3653885"/>
              </a:xfrm>
              <a:prstGeom prst="rect">
                <a:avLst/>
              </a:prstGeom>
              <a:blipFill rotWithShape="1">
                <a:blip r:embed="rId2"/>
                <a:stretch>
                  <a:fillRect l="-4" t="-17" r="4" b="-1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4F3A3D-4069-4DB4-5F14-6745D1D7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908328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1827</a:t>
            </a:r>
            <a:r>
              <a:rPr lang="zh-CN" altLang="en-US" sz="1800" dirty="0"/>
              <a:t>年，法国数学家 </a:t>
            </a:r>
            <a:r>
              <a:rPr lang="en-US" altLang="zh-CN" sz="1800" dirty="0"/>
              <a:t>Joseph Fourier</a:t>
            </a:r>
            <a:r>
              <a:rPr lang="zh-CN" altLang="en-US" sz="1800" dirty="0"/>
              <a:t> 提出了与线性不等式相关的问题</a:t>
            </a:r>
            <a:endParaRPr lang="en-US" altLang="zh-CN" sz="1800" dirty="0"/>
          </a:p>
          <a:p>
            <a:r>
              <a:rPr lang="en-US" altLang="zh-CN" sz="1800" dirty="0"/>
              <a:t>19</a:t>
            </a:r>
            <a:r>
              <a:rPr lang="zh-CN" altLang="en-US" sz="1800" dirty="0"/>
              <a:t>世纪末，英国经济学家 </a:t>
            </a:r>
            <a:r>
              <a:rPr lang="en-US" altLang="zh-CN" sz="1800" dirty="0"/>
              <a:t>Francis Edgeworth</a:t>
            </a:r>
            <a:r>
              <a:rPr lang="zh-CN" altLang="en-US" sz="1800" dirty="0"/>
              <a:t> 提出了类似于现代线性规划的图解方法，研究经济均衡</a:t>
            </a:r>
            <a:endParaRPr lang="en-US" altLang="zh-CN" sz="1800" dirty="0"/>
          </a:p>
          <a:p>
            <a:r>
              <a:rPr lang="en-US" altLang="zh-CN" sz="1800" dirty="0"/>
              <a:t>1939-1945</a:t>
            </a:r>
            <a:r>
              <a:rPr lang="zh-CN" altLang="en-US" sz="1800" dirty="0"/>
              <a:t>年（第二次世界大战）：线性规划的发展受到军事需求的推动，</a:t>
            </a:r>
            <a:r>
              <a:rPr lang="en-US" altLang="zh-CN" sz="1800" dirty="0"/>
              <a:t> T.C. Koopmans</a:t>
            </a:r>
            <a:r>
              <a:rPr lang="zh-CN" altLang="en-US" sz="1800" dirty="0"/>
              <a:t> 和 </a:t>
            </a:r>
            <a:r>
              <a:rPr lang="en-US" altLang="zh-CN" sz="1800" dirty="0"/>
              <a:t>G.B. Dantzig</a:t>
            </a:r>
            <a:r>
              <a:rPr lang="zh-CN" altLang="en-US" sz="1800" dirty="0"/>
              <a:t> 等科学家在二战期间研究用于资源分配、后勤运输等问题。</a:t>
            </a:r>
            <a:endParaRPr lang="en-US" altLang="zh-CN" sz="1800" dirty="0"/>
          </a:p>
          <a:p>
            <a:r>
              <a:rPr lang="en-US" altLang="zh-CN" sz="1800" dirty="0"/>
              <a:t>1947,</a:t>
            </a:r>
            <a:r>
              <a:rPr lang="zh-CN" altLang="en-US" sz="1800" dirty="0"/>
              <a:t> </a:t>
            </a:r>
            <a:r>
              <a:rPr lang="en-US" altLang="zh-CN" sz="1800" dirty="0"/>
              <a:t>George B. Dantzig</a:t>
            </a:r>
            <a:r>
              <a:rPr lang="zh-CN" altLang="en-US" sz="1800" dirty="0"/>
              <a:t>（丹齐格）发明了著名的单纯形法</a:t>
            </a:r>
            <a:endParaRPr lang="en-US" altLang="zh-CN" sz="1800" dirty="0"/>
          </a:p>
          <a:p>
            <a:r>
              <a:rPr lang="en-US" altLang="zh-CN" sz="1800" dirty="0"/>
              <a:t>1951</a:t>
            </a:r>
            <a:r>
              <a:rPr lang="zh-CN" altLang="en-US" sz="1800" dirty="0"/>
              <a:t>，</a:t>
            </a:r>
            <a:r>
              <a:rPr lang="en-US" altLang="zh-CN" sz="1800" dirty="0"/>
              <a:t>John von Neumann</a:t>
            </a:r>
            <a:r>
              <a:rPr lang="zh-CN" altLang="en-US" sz="1800" dirty="0"/>
              <a:t>（冯</a:t>
            </a:r>
            <a:r>
              <a:rPr lang="en-US" altLang="zh-CN" sz="1800" dirty="0"/>
              <a:t>·</a:t>
            </a:r>
            <a:r>
              <a:rPr lang="zh-CN" altLang="en-US" sz="1800" dirty="0"/>
              <a:t>诺伊曼）提出了线性规划的对偶理论</a:t>
            </a:r>
            <a:endParaRPr lang="en-US" altLang="zh-CN" sz="1800" dirty="0"/>
          </a:p>
          <a:p>
            <a:r>
              <a:rPr lang="en-US" altLang="zh-CN" sz="1800" dirty="0"/>
              <a:t>1979</a:t>
            </a:r>
            <a:r>
              <a:rPr lang="zh-CN" altLang="en-US" sz="1800" dirty="0"/>
              <a:t>，</a:t>
            </a:r>
            <a:r>
              <a:rPr lang="en-US" altLang="zh-CN" sz="1800" dirty="0"/>
              <a:t>Leonid </a:t>
            </a:r>
            <a:r>
              <a:rPr lang="en-US" altLang="zh-CN" sz="1800" dirty="0" err="1"/>
              <a:t>Khachiyan</a:t>
            </a:r>
            <a:r>
              <a:rPr lang="en-US" altLang="zh-CN" sz="1800" dirty="0"/>
              <a:t> </a:t>
            </a:r>
            <a:r>
              <a:rPr lang="zh-CN" altLang="en-US" sz="1800" dirty="0"/>
              <a:t>提出了椭球法（</a:t>
            </a:r>
            <a:r>
              <a:rPr lang="en-US" altLang="zh-CN" sz="1800" dirty="0"/>
              <a:t>Ellipsoid Algorithm</a:t>
            </a:r>
            <a:r>
              <a:rPr lang="zh-CN" altLang="en-US" sz="1800" dirty="0"/>
              <a:t>），这是第一个具有多项式时间复杂度的线性规划算法</a:t>
            </a:r>
            <a:endParaRPr lang="en-US" altLang="zh-CN" sz="1800" dirty="0"/>
          </a:p>
          <a:p>
            <a:r>
              <a:rPr lang="en-US" altLang="zh-CN" sz="1800" dirty="0"/>
              <a:t>1984</a:t>
            </a:r>
            <a:r>
              <a:rPr lang="zh-CN" altLang="en-US" sz="1800" dirty="0"/>
              <a:t>，</a:t>
            </a:r>
            <a:r>
              <a:rPr lang="en-US" altLang="zh-CN" sz="1800" dirty="0"/>
              <a:t>Narendra Karmarkar </a:t>
            </a:r>
            <a:r>
              <a:rPr lang="zh-CN" altLang="en-US" sz="1800" dirty="0"/>
              <a:t>发表了中心点法（</a:t>
            </a:r>
            <a:r>
              <a:rPr lang="en-US" altLang="zh-CN" sz="1800" dirty="0"/>
              <a:t>Interior-Point Method</a:t>
            </a:r>
            <a:r>
              <a:rPr lang="zh-CN" altLang="en-US" sz="1800" dirty="0"/>
              <a:t>），这是一种实用且高效的多项式时间算法，极大地提高了大型线性规划问题的求解效率。</a:t>
            </a:r>
            <a:endParaRPr lang="en-US" altLang="zh-CN" sz="1800" dirty="0"/>
          </a:p>
          <a:p>
            <a:r>
              <a:rPr lang="zh-CN" altLang="en-US" sz="1800" dirty="0"/>
              <a:t>线性规划软件</a:t>
            </a:r>
            <a:r>
              <a:rPr lang="en-US" altLang="zh-CN" sz="1800" dirty="0"/>
              <a:t>MATLAB</a:t>
            </a:r>
            <a:r>
              <a:rPr lang="zh-CN" altLang="en-US" sz="1800" dirty="0"/>
              <a:t>、</a:t>
            </a:r>
            <a:r>
              <a:rPr lang="en-US" altLang="zh-CN" sz="1800" dirty="0"/>
              <a:t>CPLEX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Gurobi</a:t>
            </a:r>
            <a:r>
              <a:rPr lang="zh-CN" altLang="en-US" sz="1800" dirty="0"/>
              <a:t>、</a:t>
            </a:r>
            <a:r>
              <a:rPr lang="en-US" altLang="zh-CN" sz="1800" b="1" dirty="0"/>
              <a:t>COPT</a:t>
            </a:r>
          </a:p>
          <a:p>
            <a:r>
              <a:rPr lang="zh-CN" altLang="en-US" sz="1800" dirty="0"/>
              <a:t>线性规划的变种（如整数规划、非线性规划）和扩展（如混合整数规划）在优化理论和实际问题中有广泛应用。</a:t>
            </a:r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4D7DA1-4808-8B6B-15B8-8923ABE9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290888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经典凸优化问题（二次规划）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6725" y="1859916"/>
                <a:ext cx="8210550" cy="396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当凸优化问题的目标函数是凸二次型并且约束函数为仿射时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该问题称为二次规划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(QP)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。二次规划可以表述为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𝑃𝑥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800" b="0" dirty="0"/>
                  <a:t>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err="1" smtClean="0">
                        <a:latin typeface="Cambria Math" panose="02040503050406030204" pitchFamily="18" charset="0"/>
                      </a:rPr>
                      <m:t>subj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CN" sz="2800" b="0" i="0" dirty="0" err="1" smtClean="0">
                        <a:latin typeface="Cambria Math" panose="02040503050406030204" pitchFamily="18" charset="0"/>
                      </a:rPr>
                      <m:t>ct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800" i="0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800" dirty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的形式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0" dirty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并且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。二次规划问题中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我们在多面体上极小化一个凸二次函数。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1859916"/>
                <a:ext cx="8210550" cy="3960495"/>
              </a:xfrm>
              <a:prstGeom prst="rect">
                <a:avLst/>
              </a:prstGeom>
              <a:blipFill rotWithShape="1">
                <a:blip r:embed="rId3"/>
                <a:stretch>
                  <a:fillRect r="-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8ACD1C-CD1A-716C-92CD-024F7DBA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683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经典凸优化问题（二次规划）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0525" y="1771650"/>
                <a:ext cx="8220075" cy="4521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如果在上式中，不仅目标函数，其不等式约束也是（凸）二次型，例如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400" b="0" i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err="1" smtClean="0">
                        <a:latin typeface="Cambria Math" panose="02040503050406030204" pitchFamily="18" charset="0"/>
                      </a:rPr>
                      <m:t>subj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CN" sz="2400" b="0" i="0" dirty="0" err="1" smtClean="0">
                        <a:latin typeface="Cambria Math" panose="02040503050406030204" pitchFamily="18" charset="0"/>
                      </a:rPr>
                      <m:t>ct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≤0,   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i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dirty="0"/>
                  <a:t>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i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400" i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∈</m:t>
                    </m:r>
                    <m:sSubSup>
                      <m:sSub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800" b="1" i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𝐒</m:t>
                        </m:r>
                      </m:e>
                      <m:sub>
                        <m:r>
                          <a:rPr lang="en-US" altLang="zh-CN" sz="2800" b="1" i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n</m:t>
                        </m:r>
                      </m:sup>
                    </m:sSubSup>
                  </m:oMath>
                </a14:m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=0,1…,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。这一问题称为二次约束二次规划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(QCQP)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。在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QCQP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中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,(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&gt;0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我们在椭圆的交集构成的可行集上极小化凸二次函数。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771650"/>
                <a:ext cx="8220075" cy="4521751"/>
              </a:xfrm>
              <a:prstGeom prst="rect">
                <a:avLst/>
              </a:prstGeom>
              <a:blipFill rotWithShape="1">
                <a:blip r:embed="rId3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98F1BF-D91A-E98D-2F42-909DD5DD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二次规划历史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111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19</a:t>
            </a:r>
            <a:r>
              <a:rPr lang="zh-CN" altLang="en-US" dirty="0"/>
              <a:t>世纪早期，</a:t>
            </a:r>
            <a:r>
              <a:rPr lang="en-US" altLang="zh-CN" b="1" dirty="0"/>
              <a:t> Joseph-Louis Lagrange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b="1" dirty="0"/>
              <a:t>Carl Friedrich Gauss</a:t>
            </a:r>
            <a:r>
              <a:rPr lang="en-US" altLang="zh-CN" dirty="0"/>
              <a:t> </a:t>
            </a:r>
            <a:r>
              <a:rPr lang="zh-CN" altLang="en-US" dirty="0"/>
              <a:t>等数学家在研究最小二乘法和二次形式时，为二次规划问题奠定了数学基础。</a:t>
            </a:r>
            <a:endParaRPr lang="en-US" altLang="zh-CN" dirty="0"/>
          </a:p>
          <a:p>
            <a:r>
              <a:rPr lang="zh-CN" altLang="en-US" b="1" dirty="0"/>
              <a:t> </a:t>
            </a:r>
            <a:r>
              <a:rPr lang="en-US" altLang="zh-CN" b="1" dirty="0"/>
              <a:t>1951</a:t>
            </a:r>
            <a:r>
              <a:rPr lang="zh-CN" altLang="en-US" b="1" dirty="0"/>
              <a:t>年：</a:t>
            </a:r>
            <a:r>
              <a:rPr lang="en-US" altLang="zh-CN" b="1" dirty="0"/>
              <a:t>Harold W. Kuhn</a:t>
            </a:r>
            <a:r>
              <a:rPr lang="zh-CN" altLang="en-US" dirty="0"/>
              <a:t> 和 </a:t>
            </a:r>
            <a:r>
              <a:rPr lang="en-US" altLang="zh-CN" b="1" dirty="0"/>
              <a:t>Albert W. Tucker</a:t>
            </a:r>
            <a:r>
              <a:rPr lang="zh-CN" altLang="en-US" dirty="0"/>
              <a:t> 在二次规划中提出了广泛适用的 </a:t>
            </a:r>
            <a:r>
              <a:rPr lang="en-US" altLang="zh-CN" dirty="0"/>
              <a:t>KKT </a:t>
            </a:r>
            <a:r>
              <a:rPr lang="zh-CN" altLang="en-US" dirty="0"/>
              <a:t>条件，为二次规划及更广泛的非线性规划奠定了理论框架。</a:t>
            </a:r>
            <a:endParaRPr lang="en-US" altLang="zh-CN" dirty="0"/>
          </a:p>
          <a:p>
            <a:r>
              <a:rPr lang="en-US" altLang="zh-CN" b="1" dirty="0"/>
              <a:t>1960</a:t>
            </a:r>
            <a:r>
              <a:rPr lang="zh-CN" altLang="en-US" b="1" dirty="0"/>
              <a:t>年代：</a:t>
            </a:r>
            <a:r>
              <a:rPr lang="zh-CN" altLang="en-US" dirty="0"/>
              <a:t>梯度下降法（</a:t>
            </a:r>
            <a:r>
              <a:rPr lang="en-US" altLang="zh-CN" dirty="0"/>
              <a:t>Gradient Descent</a:t>
            </a:r>
            <a:r>
              <a:rPr lang="zh-CN" altLang="en-US" dirty="0"/>
              <a:t>）和牛顿法（</a:t>
            </a:r>
            <a:r>
              <a:rPr lang="en-US" altLang="zh-CN" dirty="0"/>
              <a:t>Newton's Method</a:t>
            </a:r>
            <a:r>
              <a:rPr lang="zh-CN" altLang="en-US" dirty="0"/>
              <a:t>）为二次规划提供了早期的数值解法。</a:t>
            </a:r>
            <a:endParaRPr lang="en-US" altLang="zh-CN" dirty="0"/>
          </a:p>
          <a:p>
            <a:r>
              <a:rPr lang="en-US" altLang="zh-CN" dirty="0"/>
              <a:t>1970</a:t>
            </a:r>
            <a:r>
              <a:rPr lang="zh-CN" altLang="en-US" dirty="0"/>
              <a:t>年代：活跃集法（</a:t>
            </a:r>
            <a:r>
              <a:rPr lang="en-US" altLang="zh-CN" dirty="0"/>
              <a:t>Active Set Method</a:t>
            </a:r>
            <a:r>
              <a:rPr lang="zh-CN" altLang="en-US" dirty="0"/>
              <a:t>），它通过逐步构建约束的活跃集来找到最优解。</a:t>
            </a:r>
            <a:endParaRPr lang="en-US" altLang="zh-CN" dirty="0"/>
          </a:p>
          <a:p>
            <a:r>
              <a:rPr lang="en-US" altLang="zh-CN" dirty="0"/>
              <a:t>1980</a:t>
            </a:r>
            <a:r>
              <a:rPr lang="zh-CN" altLang="en-US" dirty="0"/>
              <a:t>年代：内点法（</a:t>
            </a:r>
            <a:r>
              <a:rPr lang="en-US" altLang="zh-CN" dirty="0"/>
              <a:t>Interior-Point Method</a:t>
            </a:r>
            <a:r>
              <a:rPr lang="zh-CN" altLang="en-US" dirty="0"/>
              <a:t>），</a:t>
            </a:r>
            <a:r>
              <a:rPr lang="en-US" altLang="zh-CN" b="1" dirty="0"/>
              <a:t> Narendra Karmarkar</a:t>
            </a:r>
            <a:r>
              <a:rPr lang="en-US" altLang="zh-CN" dirty="0"/>
              <a:t> </a:t>
            </a:r>
            <a:r>
              <a:rPr lang="zh-CN" altLang="en-US" dirty="0"/>
              <a:t>的内点法不仅革新了线性规划的解法，还被成功推广到二次规划问题中。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40FA6-024D-9C7E-8AB5-72AC43D3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凸优化算法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581372-8524-E7D8-28CE-193F1C01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02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无约束优化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14349" y="1857375"/>
                <a:ext cx="8162925" cy="346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8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是可微凸函数，最优点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应满足下述充要条件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ts val="3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ts val="38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因此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求解无约束优化问题等价于求解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个方程。在一些特殊情况下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我们可以通过解析求解最优性方程确定优化问题的解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但一般情况下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必须采用迭代算法求解方程，即计算点列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,…∈</m:t>
                    </m:r>
                    <m:r>
                      <a:rPr lang="en-US" altLang="zh-CN" sz="2800" b="1" i="0" dirty="0" err="1" smtClean="0">
                        <a:latin typeface="Cambria Math" panose="02040503050406030204" pitchFamily="18" charset="0"/>
                      </a:rPr>
                      <m:t>𝐝𝐨𝐦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9" y="1857375"/>
                <a:ext cx="8162925" cy="3461460"/>
              </a:xfrm>
              <a:prstGeom prst="rect">
                <a:avLst/>
              </a:prstGeom>
              <a:blipFill rotWithShape="1">
                <a:blip r:embed="rId2"/>
                <a:stretch>
                  <a:fillRect l="-8" r="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17164-356F-A4AD-9F53-EB67D474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0" y="365126"/>
            <a:ext cx="7886700" cy="1022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引例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85750" y="1511076"/>
                <a:ext cx="8229600" cy="431822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全局最小值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目标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 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驻点（导数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=0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局部最小值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+7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−17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+21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−17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=−4.5,−1.4,0.7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50" y="1511076"/>
                <a:ext cx="8229600" cy="4318223"/>
              </a:xfrm>
              <a:blipFill rotWithShape="1">
                <a:blip r:embed="rId3"/>
                <a:stretch>
                  <a:fillRect t="-10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149" y="3187039"/>
            <a:ext cx="3836739" cy="251843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CCA89-4CB3-85C3-7AB7-0A02F0EF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7792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95300" y="1828800"/>
                <a:ext cx="8153400" cy="4044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满足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)&gt;−∞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条件的一组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是对偶可行的，意味着，这样的一组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zh-CN" altLang="en-US" sz="24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𝜆</m:t>
                    </m:r>
                    <m:r>
                      <a:rPr lang="zh-CN" altLang="en-US" sz="24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zh-CN" altLang="en-US" sz="24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lang="zh-CN" altLang="en-US" sz="24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是对偶问题的一个可行解。称解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是对偶最优解或者是最优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Lagrange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乘子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如果它是对偶问题的最优解。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无论原问题是否是凸优化问题，对偶问题都是一个凸优化问题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这是因为极大化的目标函数是凹函数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且约束集合是凸集。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对偶函数的定义域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𝐝𝐨𝐦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={(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828800"/>
                <a:ext cx="8153400" cy="4044184"/>
              </a:xfrm>
              <a:prstGeom prst="rect">
                <a:avLst/>
              </a:prstGeom>
              <a:blipFill rotWithShape="1">
                <a:blip r:embed="rId3"/>
                <a:stretch>
                  <a:fillRect r="-2056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A8BA90-D8C3-2F01-CE6F-ADDBFCC6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下降方法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153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----------------------------------------------------------------------</a:t>
                </a:r>
              </a:p>
              <a:p>
                <a:pPr marL="0" indent="0">
                  <a:buNone/>
                </a:pPr>
                <a:r>
                  <a:rPr lang="zh-CN" altLang="en-US" b="1" dirty="0"/>
                  <a:t>算法 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通用下降方法</a:t>
                </a:r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sz="2000" dirty="0"/>
                  <a:t>给定 初始点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𝒅𝒐𝒎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重复进行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	1. </a:t>
                </a:r>
                <a:r>
                  <a:rPr lang="zh-CN" altLang="en-US" sz="2000" dirty="0"/>
                  <a:t>确定下降方向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/>
                  <a:t>。</a:t>
                </a:r>
                <a:r>
                  <a:rPr lang="en-US" altLang="zh-CN" sz="2000" dirty="0"/>
                  <a:t>       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	2. </a:t>
                </a:r>
                <a:r>
                  <a:rPr lang="zh-CN" altLang="en-US" sz="2000" dirty="0"/>
                  <a:t>直线搜索。选择步长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	3. </a:t>
                </a:r>
                <a:r>
                  <a:rPr lang="zh-CN" altLang="en-US" sz="2000" dirty="0"/>
                  <a:t>修改。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直到满足停止准则。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---------------------------------------------------------------------------------------------------</a:t>
                </a:r>
              </a:p>
              <a:p>
                <a:pPr marL="0" indent="0">
                  <a:buNone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153"/>
                <a:ext cx="7886700" cy="4351338"/>
              </a:xfrm>
              <a:blipFill rotWithShape="1">
                <a:blip r:embed="rId3"/>
                <a:stretch>
                  <a:fillRect t="-1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5829300" y="6998336"/>
            <a:ext cx="2057400" cy="365125"/>
          </a:xfrm>
        </p:spPr>
        <p:txBody>
          <a:bodyPr/>
          <a:lstStyle/>
          <a:p>
            <a:fld id="{71A3E5DE-81CB-4440-8C3B-9A8802DA100B}" type="slidenum">
              <a:rPr lang="zh-CN" altLang="en-US" smtClean="0"/>
              <a:t>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/>
              <p:cNvSpPr txBox="1"/>
              <p:nvPr/>
            </p:nvSpPr>
            <p:spPr>
              <a:xfrm>
                <a:off x="628650" y="5290185"/>
                <a:ext cx="4065270" cy="6146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zh-CN" altLang="en-US" sz="2000" dirty="0">
                    <a:sym typeface="+mn-ea"/>
                  </a:rPr>
                  <a:t>梯度下降</a:t>
                </a:r>
                <a:r>
                  <a:rPr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b="0" i="1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290185"/>
                <a:ext cx="4065270" cy="6146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8898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0920" y="1442195"/>
                <a:ext cx="8229600" cy="505067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b="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2400" dirty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−3, −1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出发</m:t>
                    </m:r>
                  </m:oMath>
                </a14:m>
                <a:r>
                  <a:rPr lang="zh-CN" altLang="en-US" sz="2400" dirty="0"/>
                  <a:t>，设置步长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=0.085</m:t>
                    </m:r>
                  </m:oMath>
                </a14:m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/>
                  <a:t>处的负梯度为：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[12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26]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12,26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−1.98,1.21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920" y="1442195"/>
                <a:ext cx="8229600" cy="5050679"/>
              </a:xfrm>
              <a:blipFill>
                <a:blip r:embed="rId3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7" y="3746835"/>
            <a:ext cx="4086236" cy="27460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8354" y="4030810"/>
            <a:ext cx="328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沿垂直等高线方向不断前进，直至搜索到局部最优解。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229577" y="5508558"/>
                <a:ext cx="4320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77" y="5508558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0" t="-123" r="10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B1EFC-DE27-56AD-B589-4341D05A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步长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步长选择的权衡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步长太长：错过最优解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步长太短：搜索时间较长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次迭代的步长，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次迭代的下降方向。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精确线搜索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(Exact line search):</a:t>
                </a:r>
                <a:b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回溯线搜索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(Backtracking line search):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从单位步长开始不断减小步长，直到满足某些条件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03B74-43F1-1387-1339-1A9F1AB3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回溯直线搜索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----------------------------------------------------------------------</a:t>
                </a:r>
              </a:p>
              <a:p>
                <a:pPr marL="0" indent="0">
                  <a:buNone/>
                </a:pPr>
                <a:r>
                  <a:rPr lang="zh-CN" altLang="en-US" b="1" dirty="0"/>
                  <a:t>算法 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回溯直线搜索</a:t>
                </a:r>
                <a:endParaRPr lang="en-US" altLang="zh-CN" b="1" dirty="0"/>
              </a:p>
              <a:p>
                <a:pPr marL="0" indent="0">
                  <a:buNone/>
                </a:pPr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sz="2000" dirty="0"/>
                  <a:t>给定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𝒅𝒐𝒎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处的下降方向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/>
                  <a:t>，参数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0,0.5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≔1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。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/>
                  <a:t>，令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---------------------------------------------------------------------------------------------------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ym typeface="+mn-ea"/>
              </a:rPr>
              <a:t> </a:t>
            </a:r>
            <a:r>
              <a:rPr lang="zh-CN" altLang="en-US" b="1" dirty="0">
                <a:sym typeface="+mn-ea"/>
              </a:rPr>
              <a:t>回溯直线搜索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690689"/>
            <a:ext cx="7243763" cy="42302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牛顿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(Newton)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法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/>
              <p:nvPr/>
            </p:nvSpPr>
            <p:spPr>
              <a:xfrm>
                <a:off x="528149" y="1690689"/>
                <a:ext cx="7987201" cy="4898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如果第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次近似是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则下次近似点为</a:t>
                </a:r>
                <a:r>
                  <a:rPr lang="en-US" altLang="zh-CN" sz="2400" dirty="0"/>
                  <a:t> 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49" y="1690689"/>
                <a:ext cx="7987201" cy="4898368"/>
              </a:xfrm>
              <a:prstGeom prst="rect">
                <a:avLst/>
              </a:prstGeom>
              <a:blipFill rotWithShape="1">
                <a:blip r:embed="rId3"/>
                <a:stretch>
                  <a:fillRect l="-6" t="-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18" y="3274436"/>
            <a:ext cx="4071302" cy="321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9949"/>
            <a:ext cx="7886700" cy="10154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牛顿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(Newton)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08" y="3850676"/>
            <a:ext cx="4138665" cy="2457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19036" y="1681745"/>
                <a:ext cx="8367764" cy="1912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函数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处的二阶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Taylor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近似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这是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的二次凸函数，在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处达到最小值。因此，将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加上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Newton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步径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能够极小化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处的二阶近似。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6" y="1681745"/>
                <a:ext cx="8367764" cy="1912575"/>
              </a:xfrm>
              <a:prstGeom prst="rect">
                <a:avLst/>
              </a:prstGeom>
              <a:blipFill>
                <a:blip r:embed="rId3"/>
                <a:stretch>
                  <a:fillRect l="-1092" t="-2548" b="-5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DA5A46-DE26-E272-60C8-12C2FC0CF980}"/>
                  </a:ext>
                </a:extLst>
              </p:cNvPr>
              <p:cNvSpPr txBox="1"/>
              <p:nvPr/>
            </p:nvSpPr>
            <p:spPr>
              <a:xfrm>
                <a:off x="5150952" y="3621601"/>
                <a:ext cx="3274829" cy="3236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现在要求解  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进一步变为求解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dirty="0"/>
                  <a:t>在一维情况下，变为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DA5A46-DE26-E272-60C8-12C2FC0CF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52" y="3621601"/>
                <a:ext cx="3274829" cy="3236399"/>
              </a:xfrm>
              <a:prstGeom prst="rect">
                <a:avLst/>
              </a:prstGeom>
              <a:blipFill>
                <a:blip r:embed="rId4"/>
                <a:stretch>
                  <a:fillRect l="-2980" t="-1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82218"/>
            <a:ext cx="7886700" cy="10040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拟牛顿法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迭代的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泰勒级数是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是梯度，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Hessian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矩阵的近似值。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FBA00-5867-01D1-9951-EBA160FE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拟牛顿法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473D3B-2540-0F49-00DE-284333546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2" y="1356627"/>
            <a:ext cx="7819682" cy="507245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48BB6F-12CB-CD8D-4603-DD9868FF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90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030" y="3877945"/>
            <a:ext cx="4432300" cy="28695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牛顿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(Newton)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法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/>
              <p:nvPr/>
            </p:nvSpPr>
            <p:spPr>
              <a:xfrm>
                <a:off x="528149" y="1690689"/>
                <a:ext cx="7987201" cy="4898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dirty="0"/>
                  <a:t>用牛顿法求解方程的根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−2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+2=0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r>
                  <a:rPr lang="zh-CN" altLang="en-US" sz="2000" dirty="0"/>
                  <a:t>初始点设为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我们有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1800" b="0" dirty="0"/>
              </a:p>
              <a:p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49" y="1690689"/>
                <a:ext cx="7987201" cy="4898368"/>
              </a:xfrm>
              <a:prstGeom prst="rect">
                <a:avLst/>
              </a:prstGeom>
              <a:blipFill rotWithShape="1">
                <a:blip r:embed="rId4"/>
                <a:stretch>
                  <a:fillRect l="-6" t="-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线性规划的对偶问题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8650" y="2101215"/>
                <a:ext cx="7524750" cy="3301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我们可以写出不等式形式的线性规划问题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inimize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Lagrange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函数为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所以对偶函数为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01215"/>
                <a:ext cx="7524750" cy="3301032"/>
              </a:xfrm>
              <a:prstGeom prst="rect">
                <a:avLst/>
              </a:prstGeom>
              <a:blipFill rotWithShape="1">
                <a:blip r:embed="rId2"/>
                <a:stretch>
                  <a:fillRect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6EC7F-8731-05D4-CC54-000222C6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75129"/>
            <a:ext cx="7886700" cy="10757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18049"/>
                <a:ext cx="7886700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评注：此类梯度下降法对等高线不均匀的目标函数非常慢。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=0.1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18049"/>
                <a:ext cx="7886700" cy="4351338"/>
              </a:xfrm>
              <a:blipFill rotWithShape="1">
                <a:blip r:embed="rId3"/>
                <a:stretch>
                  <a:fillRect t="-9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74627"/>
            <a:ext cx="3208244" cy="32082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94" y="3174627"/>
            <a:ext cx="3208246" cy="320824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1584D-8B22-713C-CE49-5C7FB405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10" y="3401816"/>
            <a:ext cx="3091059" cy="30910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6" y="3401817"/>
            <a:ext cx="3091060" cy="30910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6922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动量梯度下降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6165" y="1535850"/>
                <a:ext cx="8049185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Idea: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给予梯度下降法记忆，即动量，方向变化不再那么剧烈。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b="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l-GR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补充了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，即上一次下降的量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535850"/>
                <a:ext cx="8049185" cy="4351338"/>
              </a:xfrm>
              <a:blipFill rotWithShape="1">
                <a:blip r:embed="rId5"/>
                <a:stretch>
                  <a:fillRect l="-1" t="-10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DC9DA7-DAEC-0099-0B49-4D9CFFAD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1756"/>
            <a:ext cx="8237040" cy="1128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Nesterov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en-US" altLang="zh-CN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Nesterov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方法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(AGD)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新方向为：梯度方向与动量方向的向量和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80" y="3783544"/>
            <a:ext cx="8237040" cy="25007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8678B2-5F65-7B55-CBF7-3FC042A0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5EE3-E8CA-F0C2-AED2-4325C2330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F3054-BD9C-146A-3F61-A3CB35A4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756"/>
            <a:ext cx="8237040" cy="1128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Nesterov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en-US" altLang="zh-CN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ECD2AE-FDBD-D062-63E7-04DF3C63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5970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Nesterov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方法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(AGD)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新方向为：梯度方向与动量方向的向量和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利用了二阶信息，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𝛻</m:t>
                      </m:r>
                      <m:r>
                        <a:rPr lang="en-US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                 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𝛻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𝛻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𝛻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𝛻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       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代入得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𝛻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𝜇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T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𝛻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𝑓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ECD2AE-FDBD-D062-63E7-04DF3C63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5970"/>
                <a:ext cx="7886700" cy="4351338"/>
              </a:xfrm>
              <a:blipFill>
                <a:blip r:embed="rId3"/>
                <a:stretch>
                  <a:fillRect l="-1159" t="-1120" b="-14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5E447A-BA85-9260-688B-BFE1B6BC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042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1756"/>
            <a:ext cx="8237040" cy="1128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 dirty="0" err="1">
                <a:latin typeface="黑体" panose="02010609060101010101" pitchFamily="49" charset="-122"/>
                <a:ea typeface="黑体" panose="02010609060101010101" pitchFamily="49" charset="-122"/>
              </a:rPr>
              <a:t>Adagrad</a:t>
            </a:r>
            <a:endParaRPr lang="en-US" altLang="zh-CN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Adagrad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用历史梯度的按元素累加平方和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，对不同分量的梯度进行“标准化”。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58" y="3672314"/>
            <a:ext cx="3286941" cy="28740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188" y="4411341"/>
            <a:ext cx="3477444" cy="78950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05548-C69A-7C49-6227-1295C63F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3412" y="349624"/>
            <a:ext cx="8462278" cy="9308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RMSprop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RMSprop</a:t>
            </a:r>
          </a:p>
          <a:p>
            <a:pPr lvl="1" indent="0"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对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Adagrad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标准化的过程进行加权平均，新梯度的权重更大一些。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AdaDelta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替代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RMSprop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的超参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Adam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RMSprop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Momentum</a:t>
            </a:r>
          </a:p>
          <a:p>
            <a:pPr>
              <a:lnSpc>
                <a:spcPct val="100000"/>
              </a:lnSpc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4A8445-C68C-D293-60DD-2EE0017A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charset="-122"/>
                <a:cs typeface="+mj-cs"/>
              </a:rPr>
              <a:t>Root Mean Square Propagation(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charset="-122"/>
                <a:cs typeface="+mj-cs"/>
              </a:rPr>
              <a:t>RMSProp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charset="-122"/>
                <a:cs typeface="+mj-cs"/>
              </a:rPr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62" y="1489128"/>
            <a:ext cx="6977088" cy="536887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这里写图片描述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Optimization Algorithm:1</a:t>
            </a:r>
            <a:r>
              <a:rPr lang="en-US" altLang="zh-CN" sz="3600" baseline="30000" dirty="0"/>
              <a:t>st</a:t>
            </a:r>
            <a:r>
              <a:rPr lang="en-US" altLang="zh-CN" sz="3600" dirty="0"/>
              <a:t> Order</a:t>
            </a:r>
            <a:endParaRPr lang="zh-CN" altLang="en-US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1882739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Optimization Algorithm:1</a:t>
            </a:r>
            <a:r>
              <a:rPr lang="en-US" altLang="zh-CN" sz="3600" baseline="30000" dirty="0"/>
              <a:t>st</a:t>
            </a:r>
            <a:r>
              <a:rPr lang="en-US" altLang="zh-CN" sz="3600" dirty="0"/>
              <a:t> Order</a:t>
            </a:r>
            <a:endParaRPr lang="zh-CN" altLang="en-US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341" y="331694"/>
            <a:ext cx="8346141" cy="9151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随机梯度下降法（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SGD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21341" y="1595718"/>
                <a:ext cx="8157883" cy="458124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机器学习目标函数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，使用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个样本。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使用全部样本，计算成本太高</a:t>
                </a:r>
                <a:b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</a:b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------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使用部分样本进行更新，不计算准确的梯度，只要保证对梯度的估计是无偏的即可。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341" y="1595718"/>
                <a:ext cx="8157883" cy="4581245"/>
              </a:xfrm>
              <a:blipFill rotWithShape="1">
                <a:blip r:embed="rId3"/>
                <a:stretch>
                  <a:fillRect l="-4" t="-13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F7063F-F3DE-FD37-1BE7-54B82BA2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92199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线性规划的对偶问题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7200" y="1801044"/>
                <a:ext cx="8058150" cy="3624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我们知道，若线性函数不是恒值，则线性函数的下确界是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，因此上述问题的对偶函数为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8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sz="28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−∞               </m:t>
                              </m:r>
                              <m:r>
                                <a:rPr lang="zh-CN" altLang="en-US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其他情况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对偶可行的，如果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01044"/>
                <a:ext cx="8058150" cy="3624134"/>
              </a:xfrm>
              <a:prstGeom prst="rect">
                <a:avLst/>
              </a:prstGeom>
              <a:blipFill rotWithShape="1">
                <a:blip r:embed="rId2"/>
                <a:stretch>
                  <a:fillRect t="-5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793166" y="5210441"/>
            <a:ext cx="3002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隐藏的等式约束</a:t>
            </a:r>
          </a:p>
        </p:txBody>
      </p:sp>
      <p:sp>
        <p:nvSpPr>
          <p:cNvPr id="6" name="椭圆 5"/>
          <p:cNvSpPr/>
          <p:nvPr/>
        </p:nvSpPr>
        <p:spPr>
          <a:xfrm>
            <a:off x="5663381" y="4173671"/>
            <a:ext cx="2489527" cy="1036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CF761E-357D-3316-347B-21AE0BA6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-940138" y="-463105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1" y="10616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grpSp>
        <p:nvGrpSpPr>
          <p:cNvPr id="103" name="组合 102"/>
          <p:cNvGrpSpPr/>
          <p:nvPr/>
        </p:nvGrpSpPr>
        <p:grpSpPr>
          <a:xfrm>
            <a:off x="525465" y="247684"/>
            <a:ext cx="8033657" cy="2746821"/>
            <a:chOff x="495634" y="-303040"/>
            <a:chExt cx="9337008" cy="3039604"/>
          </a:xfrm>
        </p:grpSpPr>
        <p:cxnSp>
          <p:nvCxnSpPr>
            <p:cNvPr id="34" name="直接箭头连接符 33"/>
            <p:cNvCxnSpPr>
              <a:endCxn id="8" idx="1"/>
            </p:cNvCxnSpPr>
            <p:nvPr/>
          </p:nvCxnSpPr>
          <p:spPr>
            <a:xfrm>
              <a:off x="5635855" y="1612172"/>
              <a:ext cx="7249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肘形 37"/>
            <p:cNvCxnSpPr>
              <a:stCxn id="8" idx="3"/>
            </p:cNvCxnSpPr>
            <p:nvPr/>
          </p:nvCxnSpPr>
          <p:spPr>
            <a:xfrm flipV="1">
              <a:off x="7721083" y="916470"/>
              <a:ext cx="983825" cy="695702"/>
            </a:xfrm>
            <a:prstGeom prst="bentConnector3">
              <a:avLst>
                <a:gd name="adj1" fmla="val 3967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4" idx="3"/>
              <a:endCxn id="5" idx="1"/>
            </p:cNvCxnSpPr>
            <p:nvPr/>
          </p:nvCxnSpPr>
          <p:spPr>
            <a:xfrm flipV="1">
              <a:off x="1654405" y="1575573"/>
              <a:ext cx="708209" cy="9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endCxn id="7" idx="1"/>
            </p:cNvCxnSpPr>
            <p:nvPr/>
          </p:nvCxnSpPr>
          <p:spPr>
            <a:xfrm>
              <a:off x="3677407" y="1602791"/>
              <a:ext cx="762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68"/>
            <p:cNvCxnSpPr>
              <a:endCxn id="6" idx="1"/>
            </p:cNvCxnSpPr>
            <p:nvPr/>
          </p:nvCxnSpPr>
          <p:spPr>
            <a:xfrm rot="5400000" flipH="1" flipV="1">
              <a:off x="3848938" y="984996"/>
              <a:ext cx="800101" cy="3810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流程图: 可选过程 2"/>
            <p:cNvSpPr>
              <a:spLocks noChangeArrowheads="1"/>
            </p:cNvSpPr>
            <p:nvPr/>
          </p:nvSpPr>
          <p:spPr bwMode="auto">
            <a:xfrm>
              <a:off x="495634" y="1307937"/>
              <a:ext cx="1158771" cy="554038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一阶优化算法</a:t>
              </a:r>
              <a:endParaRPr lang="zh-CN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流程图: 可选过程 3"/>
            <p:cNvSpPr>
              <a:spLocks noChangeArrowheads="1"/>
            </p:cNvSpPr>
            <p:nvPr/>
          </p:nvSpPr>
          <p:spPr bwMode="auto">
            <a:xfrm>
              <a:off x="2362614" y="1308873"/>
              <a:ext cx="1315720" cy="533400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梯度下降法</a:t>
              </a:r>
              <a:endParaRPr lang="zh-CN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流程图: 可选过程 4"/>
            <p:cNvSpPr>
              <a:spLocks noChangeArrowheads="1"/>
            </p:cNvSpPr>
            <p:nvPr/>
          </p:nvSpPr>
          <p:spPr bwMode="auto">
            <a:xfrm>
              <a:off x="4439515" y="511153"/>
              <a:ext cx="1196340" cy="528638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随机梯度下降法</a:t>
              </a:r>
              <a:endParaRPr lang="zh-CN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流程图: 可选过程 5"/>
            <p:cNvSpPr>
              <a:spLocks noChangeArrowheads="1"/>
            </p:cNvSpPr>
            <p:nvPr/>
          </p:nvSpPr>
          <p:spPr bwMode="auto">
            <a:xfrm>
              <a:off x="4439515" y="1361491"/>
              <a:ext cx="1196340" cy="482600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动量项</a:t>
              </a:r>
            </a:p>
          </p:txBody>
        </p:sp>
        <p:sp>
          <p:nvSpPr>
            <p:cNvPr id="8" name="流程图: 可选过程 6"/>
            <p:cNvSpPr>
              <a:spLocks noChangeArrowheads="1"/>
            </p:cNvSpPr>
            <p:nvPr/>
          </p:nvSpPr>
          <p:spPr bwMode="auto">
            <a:xfrm>
              <a:off x="6360785" y="1385953"/>
              <a:ext cx="1360298" cy="452438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 err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AdaGrad</a:t>
              </a:r>
              <a:endPara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流程图: 可选过程 7"/>
            <p:cNvSpPr>
              <a:spLocks noChangeArrowheads="1"/>
            </p:cNvSpPr>
            <p:nvPr/>
          </p:nvSpPr>
          <p:spPr bwMode="auto">
            <a:xfrm>
              <a:off x="8482264" y="720492"/>
              <a:ext cx="1350378" cy="477837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 err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RMSProp</a:t>
              </a:r>
              <a:endPara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流程图: 可选过程 8"/>
            <p:cNvSpPr>
              <a:spLocks noChangeArrowheads="1"/>
            </p:cNvSpPr>
            <p:nvPr/>
          </p:nvSpPr>
          <p:spPr bwMode="auto">
            <a:xfrm>
              <a:off x="8636302" y="2249202"/>
              <a:ext cx="1196340" cy="487362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 err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AdaDelta</a:t>
              </a:r>
              <a:endPara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54" name="连接符: 肘形 53"/>
            <p:cNvCxnSpPr>
              <a:stCxn id="8" idx="3"/>
              <a:endCxn id="10" idx="1"/>
            </p:cNvCxnSpPr>
            <p:nvPr/>
          </p:nvCxnSpPr>
          <p:spPr>
            <a:xfrm>
              <a:off x="7721083" y="1612172"/>
              <a:ext cx="915219" cy="880711"/>
            </a:xfrm>
            <a:prstGeom prst="bentConnector3">
              <a:avLst>
                <a:gd name="adj1" fmla="val 4306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流程图: 可选过程 8"/>
            <p:cNvSpPr>
              <a:spLocks noChangeArrowheads="1"/>
            </p:cNvSpPr>
            <p:nvPr/>
          </p:nvSpPr>
          <p:spPr bwMode="auto">
            <a:xfrm>
              <a:off x="8482264" y="-303040"/>
              <a:ext cx="1350378" cy="487362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Adam</a:t>
              </a:r>
              <a:endPara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5" name="连接符: 肘形 74"/>
            <p:cNvCxnSpPr>
              <a:endCxn id="73" idx="1"/>
            </p:cNvCxnSpPr>
            <p:nvPr/>
          </p:nvCxnSpPr>
          <p:spPr>
            <a:xfrm flipV="1">
              <a:off x="5635855" y="-59359"/>
              <a:ext cx="2846409" cy="1671531"/>
            </a:xfrm>
            <a:prstGeom prst="bentConnector3">
              <a:avLst>
                <a:gd name="adj1" fmla="val 10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连接符: 肘形 90"/>
            <p:cNvCxnSpPr/>
            <p:nvPr/>
          </p:nvCxnSpPr>
          <p:spPr>
            <a:xfrm rot="5400000" flipH="1" flipV="1">
              <a:off x="7072309" y="589418"/>
              <a:ext cx="1542770" cy="245219"/>
            </a:xfrm>
            <a:prstGeom prst="bentConnector3">
              <a:avLst>
                <a:gd name="adj1" fmla="val -103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/>
        </p:nvGrpSpPr>
        <p:grpSpPr>
          <a:xfrm>
            <a:off x="707571" y="3695686"/>
            <a:ext cx="7750629" cy="2781312"/>
            <a:chOff x="1255225" y="3345942"/>
            <a:chExt cx="7642941" cy="2568668"/>
          </a:xfrm>
        </p:grpSpPr>
        <p:sp>
          <p:nvSpPr>
            <p:cNvPr id="11" name="流程图: 可选过程 10"/>
            <p:cNvSpPr>
              <a:spLocks noChangeArrowheads="1"/>
            </p:cNvSpPr>
            <p:nvPr/>
          </p:nvSpPr>
          <p:spPr bwMode="auto">
            <a:xfrm>
              <a:off x="1255225" y="4376226"/>
              <a:ext cx="1503311" cy="533400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二阶优化算法</a:t>
              </a:r>
              <a:endParaRPr lang="zh-CN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流程图: 可选过程 11"/>
            <p:cNvSpPr>
              <a:spLocks noChangeArrowheads="1"/>
            </p:cNvSpPr>
            <p:nvPr/>
          </p:nvSpPr>
          <p:spPr bwMode="auto">
            <a:xfrm>
              <a:off x="3407560" y="4376226"/>
              <a:ext cx="1314793" cy="533400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牛顿法</a:t>
              </a:r>
              <a:endParaRPr lang="zh-CN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流程图: 可选过程 12"/>
            <p:cNvSpPr>
              <a:spLocks noChangeArrowheads="1"/>
            </p:cNvSpPr>
            <p:nvPr/>
          </p:nvSpPr>
          <p:spPr bwMode="auto">
            <a:xfrm>
              <a:off x="5371377" y="3345942"/>
              <a:ext cx="1196340" cy="533400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DFP</a:t>
              </a:r>
              <a:endPara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流程图: 可选过程 13"/>
            <p:cNvSpPr>
              <a:spLocks noChangeArrowheads="1"/>
            </p:cNvSpPr>
            <p:nvPr/>
          </p:nvSpPr>
          <p:spPr bwMode="auto">
            <a:xfrm>
              <a:off x="5371377" y="4363577"/>
              <a:ext cx="1196337" cy="533400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BFGS</a:t>
              </a:r>
              <a:endParaRPr lang="en-US" altLang="zh-CN" sz="105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流程图: 可选过程 14"/>
            <p:cNvSpPr>
              <a:spLocks noChangeArrowheads="1"/>
            </p:cNvSpPr>
            <p:nvPr/>
          </p:nvSpPr>
          <p:spPr bwMode="auto">
            <a:xfrm>
              <a:off x="5371377" y="5381212"/>
              <a:ext cx="1196340" cy="533398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可信域牛顿法</a:t>
              </a:r>
              <a:endParaRPr lang="zh-CN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流程图: 可选过程 15"/>
            <p:cNvSpPr>
              <a:spLocks noChangeArrowheads="1"/>
            </p:cNvSpPr>
            <p:nvPr/>
          </p:nvSpPr>
          <p:spPr bwMode="auto">
            <a:xfrm>
              <a:off x="7452471" y="4408770"/>
              <a:ext cx="1445695" cy="468312"/>
            </a:xfrm>
            <a:prstGeom prst="flowChartAlternateProcess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</a:ln>
          </p:spPr>
          <p:txBody>
            <a:bodyPr vert="horz" wrap="square" lIns="68580" tIns="34290" rIns="68580" bIns="34290" numCol="1" anchor="ctr" anchorCtr="0" compatLnSpc="1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L-BFGS</a:t>
              </a:r>
              <a:endPara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10" name="直接箭头连接符 109"/>
            <p:cNvCxnSpPr>
              <a:stCxn id="11" idx="3"/>
              <a:endCxn id="12" idx="1"/>
            </p:cNvCxnSpPr>
            <p:nvPr/>
          </p:nvCxnSpPr>
          <p:spPr>
            <a:xfrm>
              <a:off x="2758536" y="4642926"/>
              <a:ext cx="649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连接符: 肘形 111"/>
            <p:cNvCxnSpPr>
              <a:stCxn id="12" idx="3"/>
              <a:endCxn id="13" idx="1"/>
            </p:cNvCxnSpPr>
            <p:nvPr/>
          </p:nvCxnSpPr>
          <p:spPr>
            <a:xfrm flipV="1">
              <a:off x="4722353" y="3612642"/>
              <a:ext cx="649024" cy="10302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连接符: 肘形 113"/>
            <p:cNvCxnSpPr>
              <a:stCxn id="12" idx="3"/>
              <a:endCxn id="15" idx="1"/>
            </p:cNvCxnSpPr>
            <p:nvPr/>
          </p:nvCxnSpPr>
          <p:spPr>
            <a:xfrm>
              <a:off x="4722353" y="4642926"/>
              <a:ext cx="649024" cy="10049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12" idx="3"/>
              <a:endCxn id="14" idx="1"/>
            </p:cNvCxnSpPr>
            <p:nvPr/>
          </p:nvCxnSpPr>
          <p:spPr>
            <a:xfrm flipV="1">
              <a:off x="4722353" y="4630277"/>
              <a:ext cx="649024" cy="12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4" idx="3"/>
              <a:endCxn id="16" idx="1"/>
            </p:cNvCxnSpPr>
            <p:nvPr/>
          </p:nvCxnSpPr>
          <p:spPr>
            <a:xfrm>
              <a:off x="6567714" y="4630277"/>
              <a:ext cx="884757" cy="12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C51B8F-3244-456E-2DE2-8BF09C0F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92199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线性规划的对偶问题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7200" y="1801044"/>
                <a:ext cx="8058150" cy="396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8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sz="28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−∞               </m:t>
                              </m:r>
                              <m:r>
                                <a:rPr lang="zh-CN" altLang="en-US" sz="28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其他情况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称对偶变量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对偶可行的，如果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线性规划的对偶问题是对所有的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极大化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dirty="0"/>
                  <a:t>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Maximize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  −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8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8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80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b="0" dirty="0"/>
                  <a:t>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800" b="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01044"/>
                <a:ext cx="8058150" cy="3966920"/>
              </a:xfrm>
              <a:prstGeom prst="rect">
                <a:avLst/>
              </a:prstGeom>
              <a:blipFill rotWithShape="1">
                <a:blip r:embed="rId2"/>
                <a:stretch>
                  <a:fillRect t="-5" r="-258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4725384" y="4707047"/>
            <a:ext cx="2489527" cy="613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76335" y="4338874"/>
            <a:ext cx="3002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显示的等式约束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BDE28-2C2E-78BE-CE82-634C5315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4196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弱对偶性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14351" y="1690689"/>
                <a:ext cx="8220074" cy="2806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对偶问题的最优值，我们用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表示，这是通过对偶函数得到的原问题最优值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的最好下界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即使原问题不是凸问题，上述不等式亦成立。这个性质称为弱对偶性。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" y="1690689"/>
                <a:ext cx="8220074" cy="2806922"/>
              </a:xfrm>
              <a:prstGeom prst="rect">
                <a:avLst/>
              </a:prstGeom>
              <a:blipFill rotWithShape="1">
                <a:blip r:embed="rId2"/>
                <a:stretch>
                  <a:fillRect t="-1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11C67-13DC-9FE6-C8FE-6C8ADD32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4196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弱对偶性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14351" y="1690689"/>
                <a:ext cx="8220074" cy="417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即使当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无限时，弱对偶性不等式也成立。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如果原问题无下界，即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，为了保证弱对偶性成立，必须有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，即对偶问题不可行。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若对偶问题无上界，即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，为了保证弱对偶性成立，必须有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，即原问题不可行。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" y="1690689"/>
                <a:ext cx="8220074" cy="4175951"/>
              </a:xfrm>
              <a:prstGeom prst="rect">
                <a:avLst/>
              </a:prstGeom>
              <a:blipFill rotWithShape="1">
                <a:blip r:embed="rId2"/>
                <a:stretch>
                  <a:fillRect t="-8" r="-1027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42A408-FF88-ED93-71AB-7423C159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3MjAzOGI1ZWM1NjI3YTE0MjIzZDIwNTMwM2NhZj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1562</TotalTime>
  <Words>4704</Words>
  <Application>Microsoft Office PowerPoint</Application>
  <PresentationFormat>全屏显示(4:3)</PresentationFormat>
  <Paragraphs>519</Paragraphs>
  <Slides>60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等线</vt:lpstr>
      <vt:lpstr>黑体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《人工智能的数学基础》</vt:lpstr>
      <vt:lpstr>3.对偶问题</vt:lpstr>
      <vt:lpstr>对偶问题</vt:lpstr>
      <vt:lpstr>对偶问题</vt:lpstr>
      <vt:lpstr>线性规划的对偶问题</vt:lpstr>
      <vt:lpstr>线性规划的对偶问题</vt:lpstr>
      <vt:lpstr>线性规划的对偶问题</vt:lpstr>
      <vt:lpstr>弱对偶性</vt:lpstr>
      <vt:lpstr>弱对偶性</vt:lpstr>
      <vt:lpstr>例子</vt:lpstr>
      <vt:lpstr>最优值的下界（回忆）</vt:lpstr>
      <vt:lpstr>最优值的下界（回忆）</vt:lpstr>
      <vt:lpstr>强对偶性</vt:lpstr>
      <vt:lpstr>强对偶性</vt:lpstr>
      <vt:lpstr>强对偶性（Slater条件）</vt:lpstr>
      <vt:lpstr>relint严谨的定义</vt:lpstr>
      <vt:lpstr>4.最优性条件</vt:lpstr>
      <vt:lpstr>互补松弛性</vt:lpstr>
      <vt:lpstr>互补松弛性</vt:lpstr>
      <vt:lpstr>互补松弛性</vt:lpstr>
      <vt:lpstr>互补松弛性</vt:lpstr>
      <vt:lpstr>互补松弛性（验证）</vt:lpstr>
      <vt:lpstr>KKT条件</vt:lpstr>
      <vt:lpstr>KKT条件</vt:lpstr>
      <vt:lpstr>凸问题的KKT条件</vt:lpstr>
      <vt:lpstr>PowerPoint 演示文稿</vt:lpstr>
      <vt:lpstr>例(熵的最大化)</vt:lpstr>
      <vt:lpstr>例</vt:lpstr>
      <vt:lpstr>例（water-filling)</vt:lpstr>
      <vt:lpstr>PowerPoint 演示文稿</vt:lpstr>
      <vt:lpstr>5.经典凸优化问题</vt:lpstr>
      <vt:lpstr>经典凸优化问题（线性规划）</vt:lpstr>
      <vt:lpstr>线性规划历史</vt:lpstr>
      <vt:lpstr>经典凸优化问题（二次规划）</vt:lpstr>
      <vt:lpstr>经典凸优化问题（二次规划）</vt:lpstr>
      <vt:lpstr>二次规划历史</vt:lpstr>
      <vt:lpstr>6.凸优化算法</vt:lpstr>
      <vt:lpstr>无约束优化</vt:lpstr>
      <vt:lpstr>引例</vt:lpstr>
      <vt:lpstr>下降方法</vt:lpstr>
      <vt:lpstr>例</vt:lpstr>
      <vt:lpstr>步长</vt:lpstr>
      <vt:lpstr>回溯直线搜索</vt:lpstr>
      <vt:lpstr> 回溯直线搜索</vt:lpstr>
      <vt:lpstr>牛顿(Newton)法</vt:lpstr>
      <vt:lpstr>牛顿(Newton)法</vt:lpstr>
      <vt:lpstr>拟牛顿法</vt:lpstr>
      <vt:lpstr>拟牛顿法</vt:lpstr>
      <vt:lpstr>牛顿(Newton)法</vt:lpstr>
      <vt:lpstr>例</vt:lpstr>
      <vt:lpstr>动量梯度下降</vt:lpstr>
      <vt:lpstr>Nesterov方法</vt:lpstr>
      <vt:lpstr>Nesterov方法</vt:lpstr>
      <vt:lpstr>Adagrad</vt:lpstr>
      <vt:lpstr>RMSprop</vt:lpstr>
      <vt:lpstr>Root Mean Square Propagation(RMSProp)</vt:lpstr>
      <vt:lpstr>Optimization Algorithm:1st Order</vt:lpstr>
      <vt:lpstr>Optimization Algorithm:1st Order</vt:lpstr>
      <vt:lpstr>随机梯度下降法（SGD）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《人工智能的数学基础》</dc:title>
  <dc:creator>hertz wang</dc:creator>
  <cp:lastModifiedBy>zihe wang</cp:lastModifiedBy>
  <cp:revision>346</cp:revision>
  <dcterms:created xsi:type="dcterms:W3CDTF">2020-09-27T08:37:00Z</dcterms:created>
  <dcterms:modified xsi:type="dcterms:W3CDTF">2024-12-27T06:47:22Z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22524450673946938BE1A9705CE126E7_12</vt:lpwstr>
  </property>
  <property fmtid="{D5CDD505-2E9C-101B-9397-08002B2CF9AE}" pid="3" name="KSOProductBuildVer">
    <vt:lpwstr>2052-12.1.0.18608</vt:lpwstr>
  </property>
</Properties>
</file>